
<file path=[Content_Types].xml><?xml version="1.0" encoding="utf-8"?>
<Types xmlns="http://schemas.openxmlformats.org/package/2006/content-types">
  <Default Extension="xml" ContentType="application/xml"/>
  <Default Extension="doc" ContentType="application/msword"/>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handoutMasterIdLst>
    <p:handoutMasterId r:id="rId83"/>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7" r:id="rId71"/>
    <p:sldId id="328" r:id="rId72"/>
    <p:sldId id="329" r:id="rId73"/>
    <p:sldId id="330" r:id="rId74"/>
    <p:sldId id="331" r:id="rId75"/>
    <p:sldId id="332" r:id="rId76"/>
    <p:sldId id="333" r:id="rId77"/>
    <p:sldId id="334" r:id="rId78"/>
    <p:sldId id="335" r:id="rId79"/>
    <p:sldId id="337" r:id="rId80"/>
    <p:sldId id="336"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5" d="100"/>
          <a:sy n="45" d="100"/>
        </p:scale>
        <p:origin x="-162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notesMaster" Target="notesMasters/notesMaster1.xml"/><Relationship Id="rId83" Type="http://schemas.openxmlformats.org/officeDocument/2006/relationships/handoutMaster" Target="handoutMasters/handoutMaster1.xml"/><Relationship Id="rId84" Type="http://schemas.openxmlformats.org/officeDocument/2006/relationships/printerSettings" Target="printerSettings/printerSettings1.bin"/><Relationship Id="rId85" Type="http://schemas.openxmlformats.org/officeDocument/2006/relationships/presProps" Target="presProps.xml"/><Relationship Id="rId86" Type="http://schemas.openxmlformats.org/officeDocument/2006/relationships/viewProps" Target="viewProps.xml"/><Relationship Id="rId87" Type="http://schemas.openxmlformats.org/officeDocument/2006/relationships/theme" Target="theme/theme1.xml"/><Relationship Id="rId8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E0C4FC-D468-5541-86CD-EEA4F390AF65}" type="doc">
      <dgm:prSet loTypeId="urn:microsoft.com/office/officeart/2005/8/layout/vList3#1" loCatId="list" qsTypeId="urn:microsoft.com/office/officeart/2005/8/quickstyle/simple4" qsCatId="simple" csTypeId="urn:microsoft.com/office/officeart/2005/8/colors/accent1_2" csCatId="accent1" phldr="1"/>
      <dgm:spPr/>
    </dgm:pt>
    <dgm:pt modelId="{BA19CB41-5814-7A49-9ED9-842AF81C4234}">
      <dgm:prSet phldrT="[Text]" custT="1"/>
      <dgm:spPr/>
      <dgm:t>
        <a:bodyPr/>
        <a:lstStyle/>
        <a:p>
          <a:r>
            <a:rPr lang="en-US" sz="3600" dirty="0" smtClean="0">
              <a:solidFill>
                <a:srgbClr val="3366FF"/>
              </a:solidFill>
            </a:rPr>
            <a:t>How Do I Feel?</a:t>
          </a:r>
          <a:endParaRPr lang="en-US" sz="3600" dirty="0">
            <a:solidFill>
              <a:srgbClr val="3366FF"/>
            </a:solidFill>
          </a:endParaRPr>
        </a:p>
      </dgm:t>
    </dgm:pt>
    <dgm:pt modelId="{702D02A4-6AFC-6544-A78D-09E8495ED5CC}" type="parTrans" cxnId="{7F1EF096-E507-1E4C-95A9-8AF5241A5A3E}">
      <dgm:prSet/>
      <dgm:spPr/>
      <dgm:t>
        <a:bodyPr/>
        <a:lstStyle/>
        <a:p>
          <a:endParaRPr lang="en-US"/>
        </a:p>
      </dgm:t>
    </dgm:pt>
    <dgm:pt modelId="{B173A653-BC5D-F54C-AC27-BB1F41274B45}" type="sibTrans" cxnId="{7F1EF096-E507-1E4C-95A9-8AF5241A5A3E}">
      <dgm:prSet/>
      <dgm:spPr/>
      <dgm:t>
        <a:bodyPr/>
        <a:lstStyle/>
        <a:p>
          <a:endParaRPr lang="en-US"/>
        </a:p>
      </dgm:t>
    </dgm:pt>
    <dgm:pt modelId="{0A764B46-021A-F347-B07A-82249B8D8D24}">
      <dgm:prSet phldrT="[Text]" custT="1"/>
      <dgm:spPr/>
      <dgm:t>
        <a:bodyPr/>
        <a:lstStyle/>
        <a:p>
          <a:r>
            <a:rPr lang="en-US" sz="3600" dirty="0" smtClean="0">
              <a:solidFill>
                <a:srgbClr val="3366FF"/>
              </a:solidFill>
            </a:rPr>
            <a:t>Am I Interested?</a:t>
          </a:r>
          <a:endParaRPr lang="en-US" sz="3600" dirty="0">
            <a:solidFill>
              <a:srgbClr val="3366FF"/>
            </a:solidFill>
          </a:endParaRPr>
        </a:p>
      </dgm:t>
    </dgm:pt>
    <dgm:pt modelId="{F775E73D-93F4-6A43-AB7D-A1270ABB3A08}" type="parTrans" cxnId="{1357F7AD-33B2-B44C-BB44-82FBE47A4D9A}">
      <dgm:prSet/>
      <dgm:spPr/>
      <dgm:t>
        <a:bodyPr/>
        <a:lstStyle/>
        <a:p>
          <a:endParaRPr lang="en-US"/>
        </a:p>
      </dgm:t>
    </dgm:pt>
    <dgm:pt modelId="{1ED1CE48-43AA-D247-91BF-2E64E4A27544}" type="sibTrans" cxnId="{1357F7AD-33B2-B44C-BB44-82FBE47A4D9A}">
      <dgm:prSet/>
      <dgm:spPr/>
      <dgm:t>
        <a:bodyPr/>
        <a:lstStyle/>
        <a:p>
          <a:endParaRPr lang="en-US"/>
        </a:p>
      </dgm:t>
    </dgm:pt>
    <dgm:pt modelId="{30FF38CE-1B37-1F45-A797-85A04CB5DE1F}">
      <dgm:prSet phldrT="[Text]" custT="1"/>
      <dgm:spPr/>
      <dgm:t>
        <a:bodyPr/>
        <a:lstStyle/>
        <a:p>
          <a:r>
            <a:rPr lang="en-US" sz="3600" dirty="0" smtClean="0">
              <a:solidFill>
                <a:srgbClr val="3366FF"/>
              </a:solidFill>
            </a:rPr>
            <a:t>Is This Important?</a:t>
          </a:r>
          <a:endParaRPr lang="en-US" sz="3600" dirty="0">
            <a:solidFill>
              <a:srgbClr val="3366FF"/>
            </a:solidFill>
          </a:endParaRPr>
        </a:p>
      </dgm:t>
    </dgm:pt>
    <dgm:pt modelId="{120B7A56-6AB2-7842-A0F9-2D223292871F}" type="parTrans" cxnId="{5E78A655-FE37-AF46-89C6-D4A2DB9838B5}">
      <dgm:prSet/>
      <dgm:spPr/>
      <dgm:t>
        <a:bodyPr/>
        <a:lstStyle/>
        <a:p>
          <a:endParaRPr lang="en-US"/>
        </a:p>
      </dgm:t>
    </dgm:pt>
    <dgm:pt modelId="{60D47235-461D-1641-BB49-F39476BE137A}" type="sibTrans" cxnId="{5E78A655-FE37-AF46-89C6-D4A2DB9838B5}">
      <dgm:prSet/>
      <dgm:spPr/>
      <dgm:t>
        <a:bodyPr/>
        <a:lstStyle/>
        <a:p>
          <a:endParaRPr lang="en-US"/>
        </a:p>
      </dgm:t>
    </dgm:pt>
    <dgm:pt modelId="{9506C80F-0F97-4740-A3C5-927E85193AAB}">
      <dgm:prSet phldrT="[Text]" custT="1"/>
      <dgm:spPr/>
      <dgm:t>
        <a:bodyPr/>
        <a:lstStyle/>
        <a:p>
          <a:endParaRPr lang="en-US" sz="3600" dirty="0" smtClean="0">
            <a:solidFill>
              <a:schemeClr val="bg1"/>
            </a:solidFill>
          </a:endParaRPr>
        </a:p>
        <a:p>
          <a:r>
            <a:rPr lang="en-US" sz="3600" dirty="0" smtClean="0">
              <a:solidFill>
                <a:srgbClr val="3366FF"/>
              </a:solidFill>
            </a:rPr>
            <a:t>Can I Do This?</a:t>
          </a:r>
        </a:p>
        <a:p>
          <a:endParaRPr lang="en-US" sz="2200" dirty="0"/>
        </a:p>
      </dgm:t>
    </dgm:pt>
    <dgm:pt modelId="{44245399-A614-9A41-B806-08BE1303C944}" type="parTrans" cxnId="{4C6390BC-6216-9D4F-B237-3A700F5502E0}">
      <dgm:prSet/>
      <dgm:spPr/>
      <dgm:t>
        <a:bodyPr/>
        <a:lstStyle/>
        <a:p>
          <a:endParaRPr lang="en-US"/>
        </a:p>
      </dgm:t>
    </dgm:pt>
    <dgm:pt modelId="{6D6E55EE-A066-6B40-A40D-AE8AE55D5FC4}" type="sibTrans" cxnId="{4C6390BC-6216-9D4F-B237-3A700F5502E0}">
      <dgm:prSet/>
      <dgm:spPr/>
      <dgm:t>
        <a:bodyPr/>
        <a:lstStyle/>
        <a:p>
          <a:endParaRPr lang="en-US"/>
        </a:p>
      </dgm:t>
    </dgm:pt>
    <dgm:pt modelId="{F31AADC7-87AE-7E4D-99AC-8A7D553EF496}" type="pres">
      <dgm:prSet presAssocID="{ADE0C4FC-D468-5541-86CD-EEA4F390AF65}" presName="linearFlow" presStyleCnt="0">
        <dgm:presLayoutVars>
          <dgm:dir/>
          <dgm:resizeHandles val="exact"/>
        </dgm:presLayoutVars>
      </dgm:prSet>
      <dgm:spPr/>
    </dgm:pt>
    <dgm:pt modelId="{22CBAFEB-6E30-614A-969F-3A4E05AD28D0}" type="pres">
      <dgm:prSet presAssocID="{BA19CB41-5814-7A49-9ED9-842AF81C4234}" presName="composite" presStyleCnt="0"/>
      <dgm:spPr/>
    </dgm:pt>
    <dgm:pt modelId="{CBE07521-F4AE-A443-9940-74618721353C}" type="pres">
      <dgm:prSet presAssocID="{BA19CB41-5814-7A49-9ED9-842AF81C4234}" presName="imgShp" presStyleLbl="fgImgPlace1" presStyleIdx="0" presStyleCnt="4"/>
      <dgm:spPr/>
    </dgm:pt>
    <dgm:pt modelId="{9FECA833-73FE-F64E-AA75-4B3AB070770E}" type="pres">
      <dgm:prSet presAssocID="{BA19CB41-5814-7A49-9ED9-842AF81C4234}" presName="txShp" presStyleLbl="node1" presStyleIdx="0" presStyleCnt="4" custLinFactNeighborX="-1559" custLinFactNeighborY="7973">
        <dgm:presLayoutVars>
          <dgm:bulletEnabled val="1"/>
        </dgm:presLayoutVars>
      </dgm:prSet>
      <dgm:spPr/>
      <dgm:t>
        <a:bodyPr/>
        <a:lstStyle/>
        <a:p>
          <a:endParaRPr lang="en-US"/>
        </a:p>
      </dgm:t>
    </dgm:pt>
    <dgm:pt modelId="{956CEC40-A320-1748-8219-B46FB85A0756}" type="pres">
      <dgm:prSet presAssocID="{B173A653-BC5D-F54C-AC27-BB1F41274B45}" presName="spacing" presStyleCnt="0"/>
      <dgm:spPr/>
    </dgm:pt>
    <dgm:pt modelId="{76DE0ABA-6ED6-E546-807C-F2F362AA849A}" type="pres">
      <dgm:prSet presAssocID="{0A764B46-021A-F347-B07A-82249B8D8D24}" presName="composite" presStyleCnt="0"/>
      <dgm:spPr/>
    </dgm:pt>
    <dgm:pt modelId="{EAEE73A4-FCD1-104F-8786-36F0ECCA3162}" type="pres">
      <dgm:prSet presAssocID="{0A764B46-021A-F347-B07A-82249B8D8D24}" presName="imgShp" presStyleLbl="fgImgPlace1" presStyleIdx="1" presStyleCnt="4"/>
      <dgm:spPr/>
    </dgm:pt>
    <dgm:pt modelId="{132AF459-D8AE-7F47-9106-32ADF932C4E1}" type="pres">
      <dgm:prSet presAssocID="{0A764B46-021A-F347-B07A-82249B8D8D24}" presName="txShp" presStyleLbl="node1" presStyleIdx="1" presStyleCnt="4">
        <dgm:presLayoutVars>
          <dgm:bulletEnabled val="1"/>
        </dgm:presLayoutVars>
      </dgm:prSet>
      <dgm:spPr/>
      <dgm:t>
        <a:bodyPr/>
        <a:lstStyle/>
        <a:p>
          <a:endParaRPr lang="en-US"/>
        </a:p>
      </dgm:t>
    </dgm:pt>
    <dgm:pt modelId="{EFDFE256-D420-8D49-9293-A0814725B9DD}" type="pres">
      <dgm:prSet presAssocID="{1ED1CE48-43AA-D247-91BF-2E64E4A27544}" presName="spacing" presStyleCnt="0"/>
      <dgm:spPr/>
    </dgm:pt>
    <dgm:pt modelId="{75886432-045F-E043-841E-206255A8D9FF}" type="pres">
      <dgm:prSet presAssocID="{30FF38CE-1B37-1F45-A797-85A04CB5DE1F}" presName="composite" presStyleCnt="0"/>
      <dgm:spPr/>
    </dgm:pt>
    <dgm:pt modelId="{D1D34674-E04B-8E4B-98E0-BECF266C2149}" type="pres">
      <dgm:prSet presAssocID="{30FF38CE-1B37-1F45-A797-85A04CB5DE1F}" presName="imgShp" presStyleLbl="fgImgPlace1" presStyleIdx="2" presStyleCnt="4"/>
      <dgm:spPr/>
    </dgm:pt>
    <dgm:pt modelId="{4FDBE119-E748-C74E-9A5C-261B5E033F85}" type="pres">
      <dgm:prSet presAssocID="{30FF38CE-1B37-1F45-A797-85A04CB5DE1F}" presName="txShp" presStyleLbl="node1" presStyleIdx="2" presStyleCnt="4" custAng="0" custLinFactNeighborX="1226" custLinFactNeighborY="-4181">
        <dgm:presLayoutVars>
          <dgm:bulletEnabled val="1"/>
        </dgm:presLayoutVars>
      </dgm:prSet>
      <dgm:spPr/>
      <dgm:t>
        <a:bodyPr/>
        <a:lstStyle/>
        <a:p>
          <a:endParaRPr lang="en-US"/>
        </a:p>
      </dgm:t>
    </dgm:pt>
    <dgm:pt modelId="{484B8101-73B1-AA48-AA62-9FE4B4B23FA6}" type="pres">
      <dgm:prSet presAssocID="{60D47235-461D-1641-BB49-F39476BE137A}" presName="spacing" presStyleCnt="0"/>
      <dgm:spPr/>
    </dgm:pt>
    <dgm:pt modelId="{D8BE20F6-9C12-BB48-8A05-B34496127D4D}" type="pres">
      <dgm:prSet presAssocID="{9506C80F-0F97-4740-A3C5-927E85193AAB}" presName="composite" presStyleCnt="0"/>
      <dgm:spPr/>
    </dgm:pt>
    <dgm:pt modelId="{C5E2E9B8-E8EA-F648-8AE5-FD068D4F1874}" type="pres">
      <dgm:prSet presAssocID="{9506C80F-0F97-4740-A3C5-927E85193AAB}" presName="imgShp" presStyleLbl="fgImgPlace1" presStyleIdx="3" presStyleCnt="4"/>
      <dgm:spPr/>
    </dgm:pt>
    <dgm:pt modelId="{88E71366-E8A2-894B-8ACA-0CC488EFFE37}" type="pres">
      <dgm:prSet presAssocID="{9506C80F-0F97-4740-A3C5-927E85193AAB}" presName="txShp" presStyleLbl="node1" presStyleIdx="3" presStyleCnt="4" custLinFactNeighborX="-2951" custLinFactNeighborY="6245">
        <dgm:presLayoutVars>
          <dgm:bulletEnabled val="1"/>
        </dgm:presLayoutVars>
      </dgm:prSet>
      <dgm:spPr/>
      <dgm:t>
        <a:bodyPr/>
        <a:lstStyle/>
        <a:p>
          <a:endParaRPr lang="en-US"/>
        </a:p>
      </dgm:t>
    </dgm:pt>
  </dgm:ptLst>
  <dgm:cxnLst>
    <dgm:cxn modelId="{1357F7AD-33B2-B44C-BB44-82FBE47A4D9A}" srcId="{ADE0C4FC-D468-5541-86CD-EEA4F390AF65}" destId="{0A764B46-021A-F347-B07A-82249B8D8D24}" srcOrd="1" destOrd="0" parTransId="{F775E73D-93F4-6A43-AB7D-A1270ABB3A08}" sibTransId="{1ED1CE48-43AA-D247-91BF-2E64E4A27544}"/>
    <dgm:cxn modelId="{FA869DEA-57C0-2141-981A-52257DC82924}" type="presOf" srcId="{BA19CB41-5814-7A49-9ED9-842AF81C4234}" destId="{9FECA833-73FE-F64E-AA75-4B3AB070770E}" srcOrd="0" destOrd="0" presId="urn:microsoft.com/office/officeart/2005/8/layout/vList3#1"/>
    <dgm:cxn modelId="{C53CDF19-917B-4B4F-A0CD-1CECAE9E7FAC}" type="presOf" srcId="{30FF38CE-1B37-1F45-A797-85A04CB5DE1F}" destId="{4FDBE119-E748-C74E-9A5C-261B5E033F85}" srcOrd="0" destOrd="0" presId="urn:microsoft.com/office/officeart/2005/8/layout/vList3#1"/>
    <dgm:cxn modelId="{DFA85B6D-EEBF-4446-867A-8A7489FAF24B}" type="presOf" srcId="{ADE0C4FC-D468-5541-86CD-EEA4F390AF65}" destId="{F31AADC7-87AE-7E4D-99AC-8A7D553EF496}" srcOrd="0" destOrd="0" presId="urn:microsoft.com/office/officeart/2005/8/layout/vList3#1"/>
    <dgm:cxn modelId="{7F1EF096-E507-1E4C-95A9-8AF5241A5A3E}" srcId="{ADE0C4FC-D468-5541-86CD-EEA4F390AF65}" destId="{BA19CB41-5814-7A49-9ED9-842AF81C4234}" srcOrd="0" destOrd="0" parTransId="{702D02A4-6AFC-6544-A78D-09E8495ED5CC}" sibTransId="{B173A653-BC5D-F54C-AC27-BB1F41274B45}"/>
    <dgm:cxn modelId="{4C6390BC-6216-9D4F-B237-3A700F5502E0}" srcId="{ADE0C4FC-D468-5541-86CD-EEA4F390AF65}" destId="{9506C80F-0F97-4740-A3C5-927E85193AAB}" srcOrd="3" destOrd="0" parTransId="{44245399-A614-9A41-B806-08BE1303C944}" sibTransId="{6D6E55EE-A066-6B40-A40D-AE8AE55D5FC4}"/>
    <dgm:cxn modelId="{9A916316-9F6D-A649-837F-A9CC9A33735C}" type="presOf" srcId="{0A764B46-021A-F347-B07A-82249B8D8D24}" destId="{132AF459-D8AE-7F47-9106-32ADF932C4E1}" srcOrd="0" destOrd="0" presId="urn:microsoft.com/office/officeart/2005/8/layout/vList3#1"/>
    <dgm:cxn modelId="{9D2717C0-7C42-EC40-B2FD-D332A3D96E74}" type="presOf" srcId="{9506C80F-0F97-4740-A3C5-927E85193AAB}" destId="{88E71366-E8A2-894B-8ACA-0CC488EFFE37}" srcOrd="0" destOrd="0" presId="urn:microsoft.com/office/officeart/2005/8/layout/vList3#1"/>
    <dgm:cxn modelId="{5E78A655-FE37-AF46-89C6-D4A2DB9838B5}" srcId="{ADE0C4FC-D468-5541-86CD-EEA4F390AF65}" destId="{30FF38CE-1B37-1F45-A797-85A04CB5DE1F}" srcOrd="2" destOrd="0" parTransId="{120B7A56-6AB2-7842-A0F9-2D223292871F}" sibTransId="{60D47235-461D-1641-BB49-F39476BE137A}"/>
    <dgm:cxn modelId="{63843238-F461-054A-9500-977832D55A52}" type="presParOf" srcId="{F31AADC7-87AE-7E4D-99AC-8A7D553EF496}" destId="{22CBAFEB-6E30-614A-969F-3A4E05AD28D0}" srcOrd="0" destOrd="0" presId="urn:microsoft.com/office/officeart/2005/8/layout/vList3#1"/>
    <dgm:cxn modelId="{61DC3F49-46C1-AA43-BEB5-0F3682290682}" type="presParOf" srcId="{22CBAFEB-6E30-614A-969F-3A4E05AD28D0}" destId="{CBE07521-F4AE-A443-9940-74618721353C}" srcOrd="0" destOrd="0" presId="urn:microsoft.com/office/officeart/2005/8/layout/vList3#1"/>
    <dgm:cxn modelId="{498A1F73-64B0-094E-9517-1F573DDFB67E}" type="presParOf" srcId="{22CBAFEB-6E30-614A-969F-3A4E05AD28D0}" destId="{9FECA833-73FE-F64E-AA75-4B3AB070770E}" srcOrd="1" destOrd="0" presId="urn:microsoft.com/office/officeart/2005/8/layout/vList3#1"/>
    <dgm:cxn modelId="{D5010A0B-2C91-E347-9227-14FBFC07D314}" type="presParOf" srcId="{F31AADC7-87AE-7E4D-99AC-8A7D553EF496}" destId="{956CEC40-A320-1748-8219-B46FB85A0756}" srcOrd="1" destOrd="0" presId="urn:microsoft.com/office/officeart/2005/8/layout/vList3#1"/>
    <dgm:cxn modelId="{953142EA-962F-9F43-96B4-639A33F75011}" type="presParOf" srcId="{F31AADC7-87AE-7E4D-99AC-8A7D553EF496}" destId="{76DE0ABA-6ED6-E546-807C-F2F362AA849A}" srcOrd="2" destOrd="0" presId="urn:microsoft.com/office/officeart/2005/8/layout/vList3#1"/>
    <dgm:cxn modelId="{EF648FBF-DB7C-E849-8BF1-55F1FBBD24A2}" type="presParOf" srcId="{76DE0ABA-6ED6-E546-807C-F2F362AA849A}" destId="{EAEE73A4-FCD1-104F-8786-36F0ECCA3162}" srcOrd="0" destOrd="0" presId="urn:microsoft.com/office/officeart/2005/8/layout/vList3#1"/>
    <dgm:cxn modelId="{44887431-5386-D34B-9FBE-70890B40F33B}" type="presParOf" srcId="{76DE0ABA-6ED6-E546-807C-F2F362AA849A}" destId="{132AF459-D8AE-7F47-9106-32ADF932C4E1}" srcOrd="1" destOrd="0" presId="urn:microsoft.com/office/officeart/2005/8/layout/vList3#1"/>
    <dgm:cxn modelId="{FA98135A-6AA0-2445-82B9-E0F5CA261343}" type="presParOf" srcId="{F31AADC7-87AE-7E4D-99AC-8A7D553EF496}" destId="{EFDFE256-D420-8D49-9293-A0814725B9DD}" srcOrd="3" destOrd="0" presId="urn:microsoft.com/office/officeart/2005/8/layout/vList3#1"/>
    <dgm:cxn modelId="{DDAB6F90-30E9-004C-9F97-DA98AD01D10B}" type="presParOf" srcId="{F31AADC7-87AE-7E4D-99AC-8A7D553EF496}" destId="{75886432-045F-E043-841E-206255A8D9FF}" srcOrd="4" destOrd="0" presId="urn:microsoft.com/office/officeart/2005/8/layout/vList3#1"/>
    <dgm:cxn modelId="{AD05170A-CD54-9143-9173-75A7B002348D}" type="presParOf" srcId="{75886432-045F-E043-841E-206255A8D9FF}" destId="{D1D34674-E04B-8E4B-98E0-BECF266C2149}" srcOrd="0" destOrd="0" presId="urn:microsoft.com/office/officeart/2005/8/layout/vList3#1"/>
    <dgm:cxn modelId="{F2746E0B-6085-624A-9354-9EA8074A0939}" type="presParOf" srcId="{75886432-045F-E043-841E-206255A8D9FF}" destId="{4FDBE119-E748-C74E-9A5C-261B5E033F85}" srcOrd="1" destOrd="0" presId="urn:microsoft.com/office/officeart/2005/8/layout/vList3#1"/>
    <dgm:cxn modelId="{FB5BE1EC-916C-C84C-9771-9F91432AA228}" type="presParOf" srcId="{F31AADC7-87AE-7E4D-99AC-8A7D553EF496}" destId="{484B8101-73B1-AA48-AA62-9FE4B4B23FA6}" srcOrd="5" destOrd="0" presId="urn:microsoft.com/office/officeart/2005/8/layout/vList3#1"/>
    <dgm:cxn modelId="{3A9DF91A-534B-3445-AD34-B4ACBA635A84}" type="presParOf" srcId="{F31AADC7-87AE-7E4D-99AC-8A7D553EF496}" destId="{D8BE20F6-9C12-BB48-8A05-B34496127D4D}" srcOrd="6" destOrd="0" presId="urn:microsoft.com/office/officeart/2005/8/layout/vList3#1"/>
    <dgm:cxn modelId="{F18C1D5A-F385-2E42-95DF-B9EE96760C2A}" type="presParOf" srcId="{D8BE20F6-9C12-BB48-8A05-B34496127D4D}" destId="{C5E2E9B8-E8EA-F648-8AE5-FD068D4F1874}" srcOrd="0" destOrd="0" presId="urn:microsoft.com/office/officeart/2005/8/layout/vList3#1"/>
    <dgm:cxn modelId="{789CD669-0DD1-154D-AB39-99D1CBBE8888}" type="presParOf" srcId="{D8BE20F6-9C12-BB48-8A05-B34496127D4D}" destId="{88E71366-E8A2-894B-8ACA-0CC488EFFE37}"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CA833-73FE-F64E-AA75-4B3AB070770E}">
      <dsp:nvSpPr>
        <dsp:cNvPr id="0" name=""/>
        <dsp:cNvSpPr/>
      </dsp:nvSpPr>
      <dsp:spPr>
        <a:xfrm rot="10800000">
          <a:off x="1524003" y="76201"/>
          <a:ext cx="5472684" cy="923459"/>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7220" tIns="137160" rIns="256032" bIns="137160" numCol="1" spcCol="1270" anchor="ctr" anchorCtr="0">
          <a:noAutofit/>
        </a:bodyPr>
        <a:lstStyle/>
        <a:p>
          <a:pPr lvl="0" algn="ctr" defTabSz="1600200">
            <a:lnSpc>
              <a:spcPct val="90000"/>
            </a:lnSpc>
            <a:spcBef>
              <a:spcPct val="0"/>
            </a:spcBef>
            <a:spcAft>
              <a:spcPct val="35000"/>
            </a:spcAft>
          </a:pPr>
          <a:r>
            <a:rPr lang="en-US" sz="3600" kern="1200" dirty="0" smtClean="0">
              <a:solidFill>
                <a:srgbClr val="3366FF"/>
              </a:solidFill>
            </a:rPr>
            <a:t>How Do I Feel?</a:t>
          </a:r>
          <a:endParaRPr lang="en-US" sz="3600" kern="1200" dirty="0">
            <a:solidFill>
              <a:srgbClr val="3366FF"/>
            </a:solidFill>
          </a:endParaRPr>
        </a:p>
      </dsp:txBody>
      <dsp:txXfrm rot="10800000">
        <a:off x="1754868" y="76201"/>
        <a:ext cx="5241819" cy="923459"/>
      </dsp:txXfrm>
    </dsp:sp>
    <dsp:sp modelId="{CBE07521-F4AE-A443-9940-74618721353C}">
      <dsp:nvSpPr>
        <dsp:cNvPr id="0" name=""/>
        <dsp:cNvSpPr/>
      </dsp:nvSpPr>
      <dsp:spPr>
        <a:xfrm>
          <a:off x="1147593" y="2573"/>
          <a:ext cx="923459" cy="923459"/>
        </a:xfrm>
        <a:prstGeom prst="ellipse">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32AF459-D8AE-7F47-9106-32ADF932C4E1}">
      <dsp:nvSpPr>
        <dsp:cNvPr id="0" name=""/>
        <dsp:cNvSpPr/>
      </dsp:nvSpPr>
      <dsp:spPr>
        <a:xfrm rot="10800000">
          <a:off x="1609322" y="1201692"/>
          <a:ext cx="5472684" cy="923459"/>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7220" tIns="137160" rIns="256032" bIns="137160" numCol="1" spcCol="1270" anchor="ctr" anchorCtr="0">
          <a:noAutofit/>
        </a:bodyPr>
        <a:lstStyle/>
        <a:p>
          <a:pPr lvl="0" algn="ctr" defTabSz="1600200">
            <a:lnSpc>
              <a:spcPct val="90000"/>
            </a:lnSpc>
            <a:spcBef>
              <a:spcPct val="0"/>
            </a:spcBef>
            <a:spcAft>
              <a:spcPct val="35000"/>
            </a:spcAft>
          </a:pPr>
          <a:r>
            <a:rPr lang="en-US" sz="3600" kern="1200" dirty="0" smtClean="0">
              <a:solidFill>
                <a:srgbClr val="3366FF"/>
              </a:solidFill>
            </a:rPr>
            <a:t>Am I Interested?</a:t>
          </a:r>
          <a:endParaRPr lang="en-US" sz="3600" kern="1200" dirty="0">
            <a:solidFill>
              <a:srgbClr val="3366FF"/>
            </a:solidFill>
          </a:endParaRPr>
        </a:p>
      </dsp:txBody>
      <dsp:txXfrm rot="10800000">
        <a:off x="1840187" y="1201692"/>
        <a:ext cx="5241819" cy="923459"/>
      </dsp:txXfrm>
    </dsp:sp>
    <dsp:sp modelId="{EAEE73A4-FCD1-104F-8786-36F0ECCA3162}">
      <dsp:nvSpPr>
        <dsp:cNvPr id="0" name=""/>
        <dsp:cNvSpPr/>
      </dsp:nvSpPr>
      <dsp:spPr>
        <a:xfrm>
          <a:off x="1147593" y="1201692"/>
          <a:ext cx="923459" cy="923459"/>
        </a:xfrm>
        <a:prstGeom prst="ellipse">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FDBE119-E748-C74E-9A5C-261B5E033F85}">
      <dsp:nvSpPr>
        <dsp:cNvPr id="0" name=""/>
        <dsp:cNvSpPr/>
      </dsp:nvSpPr>
      <dsp:spPr>
        <a:xfrm rot="10800000">
          <a:off x="1676417" y="2362201"/>
          <a:ext cx="5472684" cy="923459"/>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7220" tIns="137160" rIns="256032" bIns="137160" numCol="1" spcCol="1270" anchor="ctr" anchorCtr="0">
          <a:noAutofit/>
        </a:bodyPr>
        <a:lstStyle/>
        <a:p>
          <a:pPr lvl="0" algn="ctr" defTabSz="1600200">
            <a:lnSpc>
              <a:spcPct val="90000"/>
            </a:lnSpc>
            <a:spcBef>
              <a:spcPct val="0"/>
            </a:spcBef>
            <a:spcAft>
              <a:spcPct val="35000"/>
            </a:spcAft>
          </a:pPr>
          <a:r>
            <a:rPr lang="en-US" sz="3600" kern="1200" dirty="0" smtClean="0">
              <a:solidFill>
                <a:srgbClr val="3366FF"/>
              </a:solidFill>
            </a:rPr>
            <a:t>Is This Important?</a:t>
          </a:r>
          <a:endParaRPr lang="en-US" sz="3600" kern="1200" dirty="0">
            <a:solidFill>
              <a:srgbClr val="3366FF"/>
            </a:solidFill>
          </a:endParaRPr>
        </a:p>
      </dsp:txBody>
      <dsp:txXfrm rot="10800000">
        <a:off x="1907282" y="2362201"/>
        <a:ext cx="5241819" cy="923459"/>
      </dsp:txXfrm>
    </dsp:sp>
    <dsp:sp modelId="{D1D34674-E04B-8E4B-98E0-BECF266C2149}">
      <dsp:nvSpPr>
        <dsp:cNvPr id="0" name=""/>
        <dsp:cNvSpPr/>
      </dsp:nvSpPr>
      <dsp:spPr>
        <a:xfrm>
          <a:off x="1147593" y="2400811"/>
          <a:ext cx="923459" cy="923459"/>
        </a:xfrm>
        <a:prstGeom prst="ellipse">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8E71366-E8A2-894B-8ACA-0CC488EFFE37}">
      <dsp:nvSpPr>
        <dsp:cNvPr id="0" name=""/>
        <dsp:cNvSpPr/>
      </dsp:nvSpPr>
      <dsp:spPr>
        <a:xfrm rot="10800000">
          <a:off x="1447823" y="3602503"/>
          <a:ext cx="5472684" cy="923459"/>
        </a:xfrm>
        <a:prstGeom prst="homePlat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7220" tIns="137160" rIns="256032" bIns="137160" numCol="1" spcCol="1270" anchor="ctr" anchorCtr="0">
          <a:noAutofit/>
        </a:bodyPr>
        <a:lstStyle/>
        <a:p>
          <a:pPr lvl="0" algn="ctr" defTabSz="1600200">
            <a:lnSpc>
              <a:spcPct val="90000"/>
            </a:lnSpc>
            <a:spcBef>
              <a:spcPct val="0"/>
            </a:spcBef>
            <a:spcAft>
              <a:spcPct val="35000"/>
            </a:spcAft>
          </a:pPr>
          <a:endParaRPr lang="en-US" sz="3600" kern="1200" dirty="0" smtClean="0">
            <a:solidFill>
              <a:schemeClr val="bg1"/>
            </a:solidFill>
          </a:endParaRPr>
        </a:p>
        <a:p>
          <a:pPr lvl="0" algn="ctr" defTabSz="1600200">
            <a:lnSpc>
              <a:spcPct val="90000"/>
            </a:lnSpc>
            <a:spcBef>
              <a:spcPct val="0"/>
            </a:spcBef>
            <a:spcAft>
              <a:spcPct val="35000"/>
            </a:spcAft>
          </a:pPr>
          <a:r>
            <a:rPr lang="en-US" sz="3600" kern="1200" dirty="0" smtClean="0">
              <a:solidFill>
                <a:srgbClr val="3366FF"/>
              </a:solidFill>
            </a:rPr>
            <a:t>Can I Do This?</a:t>
          </a:r>
        </a:p>
        <a:p>
          <a:pPr lvl="0" algn="ctr" defTabSz="1600200">
            <a:lnSpc>
              <a:spcPct val="90000"/>
            </a:lnSpc>
            <a:spcBef>
              <a:spcPct val="0"/>
            </a:spcBef>
            <a:spcAft>
              <a:spcPct val="35000"/>
            </a:spcAft>
          </a:pPr>
          <a:endParaRPr lang="en-US" sz="2200" kern="1200" dirty="0"/>
        </a:p>
      </dsp:txBody>
      <dsp:txXfrm rot="10800000">
        <a:off x="1678688" y="3602503"/>
        <a:ext cx="5241819" cy="923459"/>
      </dsp:txXfrm>
    </dsp:sp>
    <dsp:sp modelId="{C5E2E9B8-E8EA-F648-8AE5-FD068D4F1874}">
      <dsp:nvSpPr>
        <dsp:cNvPr id="0" name=""/>
        <dsp:cNvSpPr/>
      </dsp:nvSpPr>
      <dsp:spPr>
        <a:xfrm>
          <a:off x="1147593" y="3599929"/>
          <a:ext cx="923459" cy="923459"/>
        </a:xfrm>
        <a:prstGeom prst="ellipse">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710D862-5992-F642-BADB-0DC99D415DC4}" type="datetime1">
              <a:rPr lang="en-US" smtClean="0"/>
              <a:t>11/21/11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Boogren, Marzano Research Laboratory, 2011</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07E511-AD84-A84F-973F-EDA707CA3BAF}" type="slidenum">
              <a:rPr lang="en-US" smtClean="0"/>
              <a:t>‹#›</a:t>
            </a:fld>
            <a:endParaRPr lang="en-US"/>
          </a:p>
        </p:txBody>
      </p:sp>
    </p:spTree>
    <p:extLst>
      <p:ext uri="{BB962C8B-B14F-4D97-AF65-F5344CB8AC3E}">
        <p14:creationId xmlns:p14="http://schemas.microsoft.com/office/powerpoint/2010/main" val="161697471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7AD828-EF27-FC40-9557-1098B89355D7}" type="datetime1">
              <a:rPr lang="en-US" smtClean="0"/>
              <a:t>11/21/11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Boogren, Marzano Research Laboratory, 2011</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04719F-1615-854C-97CF-B02257824FEF}" type="slidenum">
              <a:rPr lang="en-US" smtClean="0"/>
              <a:t>‹#›</a:t>
            </a:fld>
            <a:endParaRPr lang="en-US"/>
          </a:p>
        </p:txBody>
      </p:sp>
    </p:spTree>
    <p:extLst>
      <p:ext uri="{BB962C8B-B14F-4D97-AF65-F5344CB8AC3E}">
        <p14:creationId xmlns:p14="http://schemas.microsoft.com/office/powerpoint/2010/main" val="911601462"/>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995462-9CB2-BF48-BD7E-BD4A61029BBA}" type="slidenum">
              <a:rPr lang="en-US"/>
              <a:pPr/>
              <a:t>1</a:t>
            </a:fld>
            <a:endParaRPr lang="en-US"/>
          </a:p>
        </p:txBody>
      </p:sp>
      <p:sp>
        <p:nvSpPr>
          <p:cNvPr id="3553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55331" name="Rectangle 3"/>
          <p:cNvSpPr>
            <a:spLocks noGrp="1" noChangeArrowheads="1"/>
          </p:cNvSpPr>
          <p:nvPr>
            <p:ph type="body" idx="1"/>
          </p:nvPr>
        </p:nvSpPr>
        <p:spPr/>
        <p:txBody>
          <a:bodyPr/>
          <a:lstStyle/>
          <a:p>
            <a:endParaRPr lang="en-US"/>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Sense without meaning:  Trivial Pursuit</a:t>
            </a:r>
            <a:r>
              <a:rPr lang="en-US" baseline="0" dirty="0" smtClean="0"/>
              <a:t> answer</a:t>
            </a:r>
          </a:p>
          <a:p>
            <a:r>
              <a:rPr lang="en-US" baseline="0" dirty="0" smtClean="0"/>
              <a:t>Meaning without sense:  Math test (need to pass the test, but it doesn’t make sense)</a:t>
            </a:r>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18</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2817451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of TV shows</a:t>
            </a:r>
            <a:r>
              <a:rPr lang="en-US" baseline="0" dirty="0" smtClean="0"/>
              <a:t> (not stored)</a:t>
            </a:r>
          </a:p>
          <a:p>
            <a:r>
              <a:rPr lang="en-US" baseline="0" dirty="0" smtClean="0"/>
              <a:t>Sports (difference between Eric and me)</a:t>
            </a:r>
          </a:p>
          <a:p>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19</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1972614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CF739FC-BAA0-4541-AC73-A7E912E6CD22}" type="slidenum">
              <a:rPr lang="en-US"/>
              <a:pPr>
                <a:defRPr/>
              </a:pPr>
              <a:t>21</a:t>
            </a:fld>
            <a:endParaRPr lang="en-US"/>
          </a:p>
        </p:txBody>
      </p:sp>
      <p:sp>
        <p:nvSpPr>
          <p:cNvPr id="204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p:txBody>
          <a:bodyPr/>
          <a:lstStyle/>
          <a:p>
            <a:pPr eaLnBrk="1" hangingPunct="1">
              <a:defRPr/>
            </a:pPr>
            <a:r>
              <a:rPr lang="en-US" dirty="0" smtClean="0">
                <a:cs typeface="+mn-cs"/>
              </a:rPr>
              <a:t>When talking about this slide, make these points clear:</a:t>
            </a:r>
          </a:p>
          <a:p>
            <a:pPr eaLnBrk="1" hangingPunct="1">
              <a:defRPr/>
            </a:pPr>
            <a:endParaRPr lang="en-US" dirty="0" smtClean="0">
              <a:cs typeface="+mn-cs"/>
            </a:endParaRPr>
          </a:p>
          <a:p>
            <a:pPr eaLnBrk="1" hangingPunct="1">
              <a:defRPr/>
            </a:pPr>
            <a:r>
              <a:rPr lang="en-US" dirty="0" smtClean="0">
                <a:cs typeface="+mn-cs"/>
              </a:rPr>
              <a:t>You should always start with your instructional goals and outcomes.  What do you want students to learn?  How is it related to standards?</a:t>
            </a:r>
          </a:p>
          <a:p>
            <a:pPr eaLnBrk="1" hangingPunct="1">
              <a:defRPr/>
            </a:pPr>
            <a:r>
              <a:rPr lang="en-US" dirty="0" smtClean="0">
                <a:cs typeface="+mn-cs"/>
              </a:rPr>
              <a:t>Then decisions are made based on the focus of instruction – are you differentiating process, product, or content – or all three? And the focus of differentiation – readiness, interest, and/or learning profile</a:t>
            </a:r>
          </a:p>
          <a:p>
            <a:pPr eaLnBrk="1" hangingPunct="1">
              <a:defRPr/>
            </a:pPr>
            <a:endParaRPr lang="en-US" dirty="0" smtClean="0">
              <a:cs typeface="+mn-cs"/>
            </a:endParaRPr>
          </a:p>
          <a:p>
            <a:pPr eaLnBrk="1" hangingPunct="1">
              <a:defRPr/>
            </a:pPr>
            <a:r>
              <a:rPr lang="en-US" dirty="0" smtClean="0">
                <a:cs typeface="+mn-cs"/>
              </a:rPr>
              <a:t>Before going to the next slide, introduce the strategies chart handout.  Explain that it provides differentiation strategies and their primary uses, as well as things to consider.  Point out that these are not all of the strategies available for differentiation, but they are strategies that are used commonly in differentiated classrooms.</a:t>
            </a:r>
          </a:p>
          <a:p>
            <a:pPr eaLnBrk="1" hangingPunct="1">
              <a:defRPr/>
            </a:pPr>
            <a:endParaRPr lang="en-US" dirty="0" smtClean="0">
              <a:cs typeface="+mn-cs"/>
            </a:endParaRPr>
          </a:p>
          <a:p>
            <a:pPr eaLnBrk="1" hangingPunct="1">
              <a:defRPr/>
            </a:pPr>
            <a:endParaRPr lang="en-US" dirty="0" smtClean="0">
              <a:cs typeface="+mn-cs"/>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p:cNvSpPr>
            <a:spLocks noGrp="1" noChangeArrowheads="1"/>
          </p:cNvSpPr>
          <p:nvPr>
            <p:ph type="sldNum" sz="quarter" idx="5"/>
          </p:nvPr>
        </p:nvSpPr>
        <p:spPr>
          <a:xfrm>
            <a:off x="3884839" y="8685611"/>
            <a:ext cx="2972027" cy="45640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defRPr sz="2400">
                <a:solidFill>
                  <a:schemeClr val="tx1"/>
                </a:solidFill>
                <a:latin typeface="Frutiger LT 45 Light" charset="0"/>
                <a:ea typeface="ＭＳ Ｐゴシック" charset="0"/>
                <a:cs typeface="ＭＳ Ｐゴシック" charset="0"/>
              </a:defRPr>
            </a:lvl1pPr>
            <a:lvl2pPr marL="742950" indent="-285750" defTabSz="963613" eaLnBrk="0" hangingPunct="0">
              <a:defRPr sz="2400">
                <a:solidFill>
                  <a:schemeClr val="tx1"/>
                </a:solidFill>
                <a:latin typeface="Frutiger LT 45 Light" charset="0"/>
                <a:ea typeface="ＭＳ Ｐゴシック" charset="0"/>
              </a:defRPr>
            </a:lvl2pPr>
            <a:lvl3pPr marL="1143000" indent="-228600" defTabSz="963613" eaLnBrk="0" hangingPunct="0">
              <a:defRPr sz="2400">
                <a:solidFill>
                  <a:schemeClr val="tx1"/>
                </a:solidFill>
                <a:latin typeface="Frutiger LT 45 Light" charset="0"/>
                <a:ea typeface="ＭＳ Ｐゴシック" charset="0"/>
              </a:defRPr>
            </a:lvl3pPr>
            <a:lvl4pPr marL="1600200" indent="-228600" defTabSz="963613" eaLnBrk="0" hangingPunct="0">
              <a:defRPr sz="2400">
                <a:solidFill>
                  <a:schemeClr val="tx1"/>
                </a:solidFill>
                <a:latin typeface="Frutiger LT 45 Light" charset="0"/>
                <a:ea typeface="ＭＳ Ｐゴシック" charset="0"/>
              </a:defRPr>
            </a:lvl4pPr>
            <a:lvl5pPr marL="2057400" indent="-228600" defTabSz="963613" eaLnBrk="0" hangingPunct="0">
              <a:defRPr sz="2400">
                <a:solidFill>
                  <a:schemeClr val="tx1"/>
                </a:solidFill>
                <a:latin typeface="Frutiger LT 45 Light" charset="0"/>
                <a:ea typeface="ＭＳ Ｐゴシック" charset="0"/>
              </a:defRPr>
            </a:lvl5pPr>
            <a:lvl6pPr marL="25146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defRPr/>
            </a:pPr>
            <a:fld id="{AD16B9BA-B471-F943-933F-39AF3141F6A5}" type="slidenum">
              <a:rPr lang="en-US" sz="1400"/>
              <a:pPr eaLnBrk="1" hangingPunct="1">
                <a:defRPr/>
              </a:pPr>
              <a:t>25</a:t>
            </a:fld>
            <a:endParaRPr lang="en-US" sz="1400"/>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cs typeface="MS PGothic" charset="0"/>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eaLnBrk="0" hangingPunct="0">
              <a:defRPr sz="2400">
                <a:solidFill>
                  <a:schemeClr val="tx1"/>
                </a:solidFill>
                <a:latin typeface="Frutiger LT 45 Light" charset="0"/>
                <a:ea typeface="ＭＳ Ｐゴシック" charset="0"/>
                <a:cs typeface="ＭＳ Ｐゴシック" charset="0"/>
              </a:defRPr>
            </a:lvl1pPr>
            <a:lvl2pPr marL="742950" indent="-285750" defTabSz="963613" eaLnBrk="0" hangingPunct="0">
              <a:defRPr sz="2400">
                <a:solidFill>
                  <a:schemeClr val="tx1"/>
                </a:solidFill>
                <a:latin typeface="Frutiger LT 45 Light" charset="0"/>
                <a:ea typeface="ＭＳ Ｐゴシック" charset="0"/>
              </a:defRPr>
            </a:lvl2pPr>
            <a:lvl3pPr marL="1143000" indent="-228600" defTabSz="963613" eaLnBrk="0" hangingPunct="0">
              <a:defRPr sz="2400">
                <a:solidFill>
                  <a:schemeClr val="tx1"/>
                </a:solidFill>
                <a:latin typeface="Frutiger LT 45 Light" charset="0"/>
                <a:ea typeface="ＭＳ Ｐゴシック" charset="0"/>
              </a:defRPr>
            </a:lvl3pPr>
            <a:lvl4pPr marL="1600200" indent="-228600" defTabSz="963613" eaLnBrk="0" hangingPunct="0">
              <a:defRPr sz="2400">
                <a:solidFill>
                  <a:schemeClr val="tx1"/>
                </a:solidFill>
                <a:latin typeface="Frutiger LT 45 Light" charset="0"/>
                <a:ea typeface="ＭＳ Ｐゴシック" charset="0"/>
              </a:defRPr>
            </a:lvl4pPr>
            <a:lvl5pPr marL="2057400" indent="-228600" defTabSz="963613" eaLnBrk="0" hangingPunct="0">
              <a:defRPr sz="2400">
                <a:solidFill>
                  <a:schemeClr val="tx1"/>
                </a:solidFill>
                <a:latin typeface="Frutiger LT 45 Light" charset="0"/>
                <a:ea typeface="ＭＳ Ｐゴシック" charset="0"/>
              </a:defRPr>
            </a:lvl5pPr>
            <a:lvl6pPr marL="25146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defTabSz="963613"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defRPr/>
            </a:pPr>
            <a:fld id="{D6780CE8-7592-A341-B424-B67E12F53257}" type="slidenum">
              <a:rPr lang="en-US" sz="1400">
                <a:latin typeface="Arial" charset="0"/>
              </a:rPr>
              <a:pPr eaLnBrk="1" hangingPunct="1">
                <a:defRPr/>
              </a:pPr>
              <a:t>26</a:t>
            </a:fld>
            <a:endParaRPr lang="en-US" sz="1400">
              <a:latin typeface="Arial" charset="0"/>
            </a:endParaRPr>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686028" y="4345781"/>
            <a:ext cx="5485946" cy="4111625"/>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latin typeface="Arial" charset="0"/>
              <a:cs typeface="MS PGothic" charset="0"/>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noTextEdit="1"/>
          </p:cNvSpPr>
          <p:nvPr>
            <p:ph type="sldImg"/>
          </p:nvPr>
        </p:nvSpPr>
        <p:spPr>
          <a:ln/>
        </p:spPr>
      </p:sp>
      <p:sp>
        <p:nvSpPr>
          <p:cNvPr id="109570"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p>
        </p:txBody>
      </p:sp>
      <p:sp>
        <p:nvSpPr>
          <p:cNvPr id="109571"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758" eaLnBrk="0" hangingPunct="0">
              <a:defRPr sz="2500">
                <a:solidFill>
                  <a:schemeClr val="tx1"/>
                </a:solidFill>
                <a:latin typeface="Frutiger LT 45 Light" charset="0"/>
                <a:ea typeface="ＭＳ Ｐゴシック" charset="0"/>
                <a:cs typeface="ＭＳ Ｐゴシック" charset="0"/>
              </a:defRPr>
            </a:lvl1pPr>
            <a:lvl2pPr marL="769176" indent="-295837" defTabSz="964758" eaLnBrk="0" hangingPunct="0">
              <a:defRPr sz="2500">
                <a:solidFill>
                  <a:schemeClr val="tx1"/>
                </a:solidFill>
                <a:latin typeface="Frutiger LT 45 Light" charset="0"/>
                <a:ea typeface="ＭＳ Ｐゴシック" charset="0"/>
              </a:defRPr>
            </a:lvl2pPr>
            <a:lvl3pPr marL="1183348" indent="-236670" defTabSz="964758" eaLnBrk="0" hangingPunct="0">
              <a:defRPr sz="2500">
                <a:solidFill>
                  <a:schemeClr val="tx1"/>
                </a:solidFill>
                <a:latin typeface="Frutiger LT 45 Light" charset="0"/>
                <a:ea typeface="ＭＳ Ｐゴシック" charset="0"/>
              </a:defRPr>
            </a:lvl3pPr>
            <a:lvl4pPr marL="1656687" indent="-236670" defTabSz="964758" eaLnBrk="0" hangingPunct="0">
              <a:defRPr sz="2500">
                <a:solidFill>
                  <a:schemeClr val="tx1"/>
                </a:solidFill>
                <a:latin typeface="Frutiger LT 45 Light" charset="0"/>
                <a:ea typeface="ＭＳ Ｐゴシック" charset="0"/>
              </a:defRPr>
            </a:lvl4pPr>
            <a:lvl5pPr marL="2130026" indent="-236670" defTabSz="964758" eaLnBrk="0" hangingPunct="0">
              <a:defRPr sz="2500">
                <a:solidFill>
                  <a:schemeClr val="tx1"/>
                </a:solidFill>
                <a:latin typeface="Frutiger LT 45 Light" charset="0"/>
                <a:ea typeface="ＭＳ Ｐゴシック" charset="0"/>
              </a:defRPr>
            </a:lvl5pPr>
            <a:lvl6pPr marL="2603365" indent="-236670" defTabSz="964758" eaLnBrk="0" fontAlgn="base" hangingPunct="0">
              <a:spcBef>
                <a:spcPct val="0"/>
              </a:spcBef>
              <a:spcAft>
                <a:spcPct val="0"/>
              </a:spcAft>
              <a:defRPr sz="2500">
                <a:solidFill>
                  <a:schemeClr val="tx1"/>
                </a:solidFill>
                <a:latin typeface="Frutiger LT 45 Light" charset="0"/>
                <a:ea typeface="ＭＳ Ｐゴシック" charset="0"/>
              </a:defRPr>
            </a:lvl6pPr>
            <a:lvl7pPr marL="3076705" indent="-236670" defTabSz="964758" eaLnBrk="0" fontAlgn="base" hangingPunct="0">
              <a:spcBef>
                <a:spcPct val="0"/>
              </a:spcBef>
              <a:spcAft>
                <a:spcPct val="0"/>
              </a:spcAft>
              <a:defRPr sz="2500">
                <a:solidFill>
                  <a:schemeClr val="tx1"/>
                </a:solidFill>
                <a:latin typeface="Frutiger LT 45 Light" charset="0"/>
                <a:ea typeface="ＭＳ Ｐゴシック" charset="0"/>
              </a:defRPr>
            </a:lvl7pPr>
            <a:lvl8pPr marL="3550044" indent="-236670" defTabSz="964758" eaLnBrk="0" fontAlgn="base" hangingPunct="0">
              <a:spcBef>
                <a:spcPct val="0"/>
              </a:spcBef>
              <a:spcAft>
                <a:spcPct val="0"/>
              </a:spcAft>
              <a:defRPr sz="2500">
                <a:solidFill>
                  <a:schemeClr val="tx1"/>
                </a:solidFill>
                <a:latin typeface="Frutiger LT 45 Light" charset="0"/>
                <a:ea typeface="ＭＳ Ｐゴシック" charset="0"/>
              </a:defRPr>
            </a:lvl8pPr>
            <a:lvl9pPr marL="4023383" indent="-236670" defTabSz="964758" eaLnBrk="0" fontAlgn="base" hangingPunct="0">
              <a:spcBef>
                <a:spcPct val="0"/>
              </a:spcBef>
              <a:spcAft>
                <a:spcPct val="0"/>
              </a:spcAft>
              <a:defRPr sz="2500">
                <a:solidFill>
                  <a:schemeClr val="tx1"/>
                </a:solidFill>
                <a:latin typeface="Frutiger LT 45 Light" charset="0"/>
                <a:ea typeface="ＭＳ Ｐゴシック" charset="0"/>
              </a:defRPr>
            </a:lvl9pPr>
          </a:lstStyle>
          <a:p>
            <a:pPr eaLnBrk="1" hangingPunct="1">
              <a:defRPr/>
            </a:pPr>
            <a:fld id="{52F0F748-7497-5D48-9A18-49C32D08D9CC}" type="slidenum">
              <a:rPr lang="en-US" sz="1200">
                <a:latin typeface="Arial" charset="0"/>
              </a:rPr>
              <a:pPr eaLnBrk="1" hangingPunct="1">
                <a:defRPr/>
              </a:pPr>
              <a:t>27</a:t>
            </a:fld>
            <a:endParaRPr lang="en-US" sz="1200">
              <a:latin typeface="Arial" charset="0"/>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a:ln/>
        </p:spPr>
      </p:sp>
      <p:sp>
        <p:nvSpPr>
          <p:cNvPr id="111618"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p>
        </p:txBody>
      </p:sp>
      <p:sp>
        <p:nvSpPr>
          <p:cNvPr id="111619"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4758" eaLnBrk="0" hangingPunct="0">
              <a:defRPr sz="2500">
                <a:solidFill>
                  <a:schemeClr val="tx1"/>
                </a:solidFill>
                <a:latin typeface="Frutiger LT 45 Light" charset="0"/>
                <a:ea typeface="ＭＳ Ｐゴシック" charset="0"/>
                <a:cs typeface="ＭＳ Ｐゴシック" charset="0"/>
              </a:defRPr>
            </a:lvl1pPr>
            <a:lvl2pPr marL="769176" indent="-295837" defTabSz="964758" eaLnBrk="0" hangingPunct="0">
              <a:defRPr sz="2500">
                <a:solidFill>
                  <a:schemeClr val="tx1"/>
                </a:solidFill>
                <a:latin typeface="Frutiger LT 45 Light" charset="0"/>
                <a:ea typeface="ＭＳ Ｐゴシック" charset="0"/>
              </a:defRPr>
            </a:lvl2pPr>
            <a:lvl3pPr marL="1183348" indent="-236670" defTabSz="964758" eaLnBrk="0" hangingPunct="0">
              <a:defRPr sz="2500">
                <a:solidFill>
                  <a:schemeClr val="tx1"/>
                </a:solidFill>
                <a:latin typeface="Frutiger LT 45 Light" charset="0"/>
                <a:ea typeface="ＭＳ Ｐゴシック" charset="0"/>
              </a:defRPr>
            </a:lvl3pPr>
            <a:lvl4pPr marL="1656687" indent="-236670" defTabSz="964758" eaLnBrk="0" hangingPunct="0">
              <a:defRPr sz="2500">
                <a:solidFill>
                  <a:schemeClr val="tx1"/>
                </a:solidFill>
                <a:latin typeface="Frutiger LT 45 Light" charset="0"/>
                <a:ea typeface="ＭＳ Ｐゴシック" charset="0"/>
              </a:defRPr>
            </a:lvl4pPr>
            <a:lvl5pPr marL="2130026" indent="-236670" defTabSz="964758" eaLnBrk="0" hangingPunct="0">
              <a:defRPr sz="2500">
                <a:solidFill>
                  <a:schemeClr val="tx1"/>
                </a:solidFill>
                <a:latin typeface="Frutiger LT 45 Light" charset="0"/>
                <a:ea typeface="ＭＳ Ｐゴシック" charset="0"/>
              </a:defRPr>
            </a:lvl5pPr>
            <a:lvl6pPr marL="2603365" indent="-236670" defTabSz="964758" eaLnBrk="0" fontAlgn="base" hangingPunct="0">
              <a:spcBef>
                <a:spcPct val="0"/>
              </a:spcBef>
              <a:spcAft>
                <a:spcPct val="0"/>
              </a:spcAft>
              <a:defRPr sz="2500">
                <a:solidFill>
                  <a:schemeClr val="tx1"/>
                </a:solidFill>
                <a:latin typeface="Frutiger LT 45 Light" charset="0"/>
                <a:ea typeface="ＭＳ Ｐゴシック" charset="0"/>
              </a:defRPr>
            </a:lvl6pPr>
            <a:lvl7pPr marL="3076705" indent="-236670" defTabSz="964758" eaLnBrk="0" fontAlgn="base" hangingPunct="0">
              <a:spcBef>
                <a:spcPct val="0"/>
              </a:spcBef>
              <a:spcAft>
                <a:spcPct val="0"/>
              </a:spcAft>
              <a:defRPr sz="2500">
                <a:solidFill>
                  <a:schemeClr val="tx1"/>
                </a:solidFill>
                <a:latin typeface="Frutiger LT 45 Light" charset="0"/>
                <a:ea typeface="ＭＳ Ｐゴシック" charset="0"/>
              </a:defRPr>
            </a:lvl7pPr>
            <a:lvl8pPr marL="3550044" indent="-236670" defTabSz="964758" eaLnBrk="0" fontAlgn="base" hangingPunct="0">
              <a:spcBef>
                <a:spcPct val="0"/>
              </a:spcBef>
              <a:spcAft>
                <a:spcPct val="0"/>
              </a:spcAft>
              <a:defRPr sz="2500">
                <a:solidFill>
                  <a:schemeClr val="tx1"/>
                </a:solidFill>
                <a:latin typeface="Frutiger LT 45 Light" charset="0"/>
                <a:ea typeface="ＭＳ Ｐゴシック" charset="0"/>
              </a:defRPr>
            </a:lvl8pPr>
            <a:lvl9pPr marL="4023383" indent="-236670" defTabSz="964758" eaLnBrk="0" fontAlgn="base" hangingPunct="0">
              <a:spcBef>
                <a:spcPct val="0"/>
              </a:spcBef>
              <a:spcAft>
                <a:spcPct val="0"/>
              </a:spcAft>
              <a:defRPr sz="2500">
                <a:solidFill>
                  <a:schemeClr val="tx1"/>
                </a:solidFill>
                <a:latin typeface="Frutiger LT 45 Light" charset="0"/>
                <a:ea typeface="ＭＳ Ｐゴシック" charset="0"/>
              </a:defRPr>
            </a:lvl9pPr>
          </a:lstStyle>
          <a:p>
            <a:pPr eaLnBrk="1" hangingPunct="1">
              <a:defRPr/>
            </a:pPr>
            <a:fld id="{A61ADCD6-68E7-4445-B24C-AA7EBC3AEF80}" type="slidenum">
              <a:rPr lang="en-US" sz="1200">
                <a:latin typeface="Arial" charset="0"/>
              </a:rPr>
              <a:pPr eaLnBrk="1" hangingPunct="1">
                <a:defRPr/>
              </a:pPr>
              <a:t>28</a:t>
            </a:fld>
            <a:endParaRPr lang="en-US" sz="1200">
              <a:latin typeface="Arial" charset="0"/>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Content: use books, articles, websites, podcasts,</a:t>
            </a:r>
            <a:r>
              <a:rPr lang="en-US" baseline="0" dirty="0" smtClean="0"/>
              <a:t> etc. that help students relate essential content to areas of interest; use illustrations; show examples of real-world setting; use examples, analogies, etc. that mirror the cultures, languages, and experiences of students; spotlight high-interest examples; </a:t>
            </a:r>
          </a:p>
          <a:p>
            <a:endParaRPr lang="en-US" baseline="0" dirty="0" smtClean="0"/>
          </a:p>
          <a:p>
            <a:r>
              <a:rPr lang="en-US" baseline="0" dirty="0" smtClean="0"/>
              <a:t>Process:  provide opp. For students to apply skills in relevant areas of interest; share examples with one another; </a:t>
            </a:r>
          </a:p>
          <a:p>
            <a:endParaRPr lang="en-US" baseline="0" dirty="0" smtClean="0"/>
          </a:p>
          <a:p>
            <a:r>
              <a:rPr lang="en-US" baseline="0" dirty="0" smtClean="0"/>
              <a:t>Product:  authentic product assignments; test questions from areas likely to be of interest to students, independent studies, working with experts/mentors, set personal goals</a:t>
            </a:r>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20495163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sz="1200" b="1" kern="1200" dirty="0" smtClean="0">
                <a:solidFill>
                  <a:schemeClr val="tx1"/>
                </a:solidFill>
                <a:latin typeface="Frutiger LT 45 Light" charset="0"/>
                <a:ea typeface="ＭＳ Ｐゴシック" charset="0"/>
                <a:cs typeface="+mn-cs"/>
              </a:rPr>
              <a:t>Describe where you live (continued)</a:t>
            </a:r>
          </a:p>
          <a:p>
            <a:r>
              <a:rPr kumimoji="1" lang="en-US" sz="1200" b="0" kern="1200" dirty="0" smtClean="0">
                <a:solidFill>
                  <a:schemeClr val="tx1"/>
                </a:solidFill>
                <a:latin typeface="Frutiger LT 45 Light" charset="0"/>
                <a:ea typeface="ＭＳ Ｐゴシック" charset="0"/>
                <a:cs typeface="+mn-cs"/>
              </a:rPr>
              <a:t>Now ask participants to think about the directions they gave to their partner at the start of the session. How did they give directions? Did they draw pictures and diagrams? Did they simply talk? Did their partner ask them to write anything down? Tell participants to spend two minutes talking to each other to establish their own preferred learning styles.</a:t>
            </a:r>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47</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1264480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49</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1466967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ln/>
        </p:spPr>
      </p:sp>
      <p:sp>
        <p:nvSpPr>
          <p:cNvPr id="819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dirty="0" smtClean="0">
                <a:latin typeface="Frutiger LT 45 Light" charset="0"/>
                <a:ea typeface="ＭＳ Ｐゴシック" charset="0"/>
              </a:rPr>
              <a:t>Identify</a:t>
            </a:r>
            <a:r>
              <a:rPr lang="en-US" baseline="0" dirty="0" smtClean="0">
                <a:latin typeface="Frutiger LT 45 Light" charset="0"/>
                <a:ea typeface="ＭＳ Ｐゴシック" charset="0"/>
              </a:rPr>
              <a:t> where differentiation fits within our model?</a:t>
            </a:r>
          </a:p>
          <a:p>
            <a:endParaRPr lang="en-US" dirty="0">
              <a:latin typeface="Frutiger LT 45 Light" charset="0"/>
              <a:ea typeface="ＭＳ Ｐゴシック" charset="0"/>
            </a:endParaRPr>
          </a:p>
        </p:txBody>
      </p:sp>
      <p:sp>
        <p:nvSpPr>
          <p:cNvPr id="819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9272" eaLnBrk="0" hangingPunct="0">
              <a:defRPr sz="2500">
                <a:solidFill>
                  <a:schemeClr val="tx1"/>
                </a:solidFill>
                <a:latin typeface="Frutiger LT 45 Light" charset="0"/>
                <a:ea typeface="ＭＳ Ｐゴシック" charset="0"/>
                <a:cs typeface="ＭＳ Ｐゴシック" charset="0"/>
              </a:defRPr>
            </a:lvl1pPr>
            <a:lvl2pPr marL="769176" indent="-295837" defTabSz="999272" eaLnBrk="0" hangingPunct="0">
              <a:defRPr sz="2500">
                <a:solidFill>
                  <a:schemeClr val="tx1"/>
                </a:solidFill>
                <a:latin typeface="Frutiger LT 45 Light" charset="0"/>
                <a:ea typeface="ＭＳ Ｐゴシック" charset="0"/>
              </a:defRPr>
            </a:lvl2pPr>
            <a:lvl3pPr marL="1183348" indent="-236670" defTabSz="999272" eaLnBrk="0" hangingPunct="0">
              <a:defRPr sz="2500">
                <a:solidFill>
                  <a:schemeClr val="tx1"/>
                </a:solidFill>
                <a:latin typeface="Frutiger LT 45 Light" charset="0"/>
                <a:ea typeface="ＭＳ Ｐゴシック" charset="0"/>
              </a:defRPr>
            </a:lvl3pPr>
            <a:lvl4pPr marL="1656687" indent="-236670" defTabSz="999272" eaLnBrk="0" hangingPunct="0">
              <a:defRPr sz="2500">
                <a:solidFill>
                  <a:schemeClr val="tx1"/>
                </a:solidFill>
                <a:latin typeface="Frutiger LT 45 Light" charset="0"/>
                <a:ea typeface="ＭＳ Ｐゴシック" charset="0"/>
              </a:defRPr>
            </a:lvl4pPr>
            <a:lvl5pPr marL="2130026" indent="-236670" defTabSz="999272" eaLnBrk="0" hangingPunct="0">
              <a:defRPr sz="2500">
                <a:solidFill>
                  <a:schemeClr val="tx1"/>
                </a:solidFill>
                <a:latin typeface="Frutiger LT 45 Light" charset="0"/>
                <a:ea typeface="ＭＳ Ｐゴシック" charset="0"/>
              </a:defRPr>
            </a:lvl5pPr>
            <a:lvl6pPr marL="2603365" indent="-236670" defTabSz="999272" eaLnBrk="0" fontAlgn="base" hangingPunct="0">
              <a:spcBef>
                <a:spcPct val="0"/>
              </a:spcBef>
              <a:spcAft>
                <a:spcPct val="0"/>
              </a:spcAft>
              <a:defRPr sz="2500">
                <a:solidFill>
                  <a:schemeClr val="tx1"/>
                </a:solidFill>
                <a:latin typeface="Frutiger LT 45 Light" charset="0"/>
                <a:ea typeface="ＭＳ Ｐゴシック" charset="0"/>
              </a:defRPr>
            </a:lvl6pPr>
            <a:lvl7pPr marL="3076705" indent="-236670" defTabSz="999272" eaLnBrk="0" fontAlgn="base" hangingPunct="0">
              <a:spcBef>
                <a:spcPct val="0"/>
              </a:spcBef>
              <a:spcAft>
                <a:spcPct val="0"/>
              </a:spcAft>
              <a:defRPr sz="2500">
                <a:solidFill>
                  <a:schemeClr val="tx1"/>
                </a:solidFill>
                <a:latin typeface="Frutiger LT 45 Light" charset="0"/>
                <a:ea typeface="ＭＳ Ｐゴシック" charset="0"/>
              </a:defRPr>
            </a:lvl7pPr>
            <a:lvl8pPr marL="3550044" indent="-236670" defTabSz="999272" eaLnBrk="0" fontAlgn="base" hangingPunct="0">
              <a:spcBef>
                <a:spcPct val="0"/>
              </a:spcBef>
              <a:spcAft>
                <a:spcPct val="0"/>
              </a:spcAft>
              <a:defRPr sz="2500">
                <a:solidFill>
                  <a:schemeClr val="tx1"/>
                </a:solidFill>
                <a:latin typeface="Frutiger LT 45 Light" charset="0"/>
                <a:ea typeface="ＭＳ Ｐゴシック" charset="0"/>
              </a:defRPr>
            </a:lvl8pPr>
            <a:lvl9pPr marL="4023383" indent="-236670" defTabSz="999272" eaLnBrk="0" fontAlgn="base" hangingPunct="0">
              <a:spcBef>
                <a:spcPct val="0"/>
              </a:spcBef>
              <a:spcAft>
                <a:spcPct val="0"/>
              </a:spcAft>
              <a:defRPr sz="2500">
                <a:solidFill>
                  <a:schemeClr val="tx1"/>
                </a:solidFill>
                <a:latin typeface="Frutiger LT 45 Light" charset="0"/>
                <a:ea typeface="ＭＳ Ｐゴシック" charset="0"/>
              </a:defRPr>
            </a:lvl9pPr>
          </a:lstStyle>
          <a:p>
            <a:pPr eaLnBrk="1" hangingPunct="1"/>
            <a:fld id="{6CC51F0B-A360-3641-9D83-BE963DE44ED1}" type="slidenum">
              <a:rPr lang="en-US" sz="1200">
                <a:latin typeface="Arial" charset="0"/>
              </a:rPr>
              <a:pPr eaLnBrk="1" hangingPunct="1"/>
              <a:t>4</a:t>
            </a:fld>
            <a:endParaRPr lang="en-US" sz="1200">
              <a:latin typeface="Arial" charset="0"/>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sz="1200" kern="1200" dirty="0" smtClean="0">
                <a:solidFill>
                  <a:schemeClr val="tx1"/>
                </a:solidFill>
                <a:latin typeface="Frutiger LT 45 Light" charset="0"/>
                <a:ea typeface="ＭＳ Ｐゴシック" charset="0"/>
                <a:cs typeface="+mn-cs"/>
              </a:rPr>
              <a:t>in order to help people to control their thinking and improve their decision-making (either individually or as a group). The main idea is that there are different types of thinking and that we can think more effectively if we concentrate on only one type of thinking at a time.</a:t>
            </a:r>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50</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22817380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Students talking while the teacher is talking</a:t>
            </a:r>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51</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2435501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54</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1646646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Placeholder 2"/>
          <p:cNvSpPr>
            <a:spLocks noGrp="1" noRot="1" noChangeAspect="1" noChangeArrowheads="1"/>
          </p:cNvSpPr>
          <p:nvPr>
            <p:ph type="sldImg"/>
          </p:nvPr>
        </p:nvSpPr>
        <p:spPr>
          <a:xfrm>
            <a:off x="1180208" y="686405"/>
            <a:ext cx="4499074" cy="3429000"/>
          </a:xfrm>
          <a:solidFill>
            <a:srgbClr val="FFFFFF"/>
          </a:solidFill>
          <a:ln/>
        </p:spPr>
      </p:sp>
      <p:sp>
        <p:nvSpPr>
          <p:cNvPr id="196611" name="Placeholder 3"/>
          <p:cNvSpPr>
            <a:spLocks noGrp="1" noChangeArrowheads="1"/>
          </p:cNvSpPr>
          <p:nvPr>
            <p:ph type="body" idx="1"/>
          </p:nvPr>
        </p:nvSpPr>
        <p:spPr>
          <a:xfrm>
            <a:off x="914246" y="4342678"/>
            <a:ext cx="5029512" cy="4115420"/>
          </a:xfrm>
          <a:solidFill>
            <a:srgbClr val="FFFFFF"/>
          </a:solidFill>
          <a:ln>
            <a:solidFill>
              <a:srgbClr val="000000"/>
            </a:solidFill>
          </a:ln>
        </p:spPr>
        <p:txBody>
          <a:bodyPr/>
          <a:lstStyle/>
          <a:p>
            <a:endParaRPr lang="en-US">
              <a:latin typeface="Frutiger LT 45 Light" charset="0"/>
              <a:ea typeface="ＭＳ Ｐゴシック" charset="-128"/>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Placeholder 2"/>
          <p:cNvSpPr>
            <a:spLocks noGrp="1" noRot="1" noChangeAspect="1" noChangeArrowheads="1"/>
          </p:cNvSpPr>
          <p:nvPr>
            <p:ph type="sldImg"/>
          </p:nvPr>
        </p:nvSpPr>
        <p:spPr>
          <a:xfrm>
            <a:off x="1144588" y="685800"/>
            <a:ext cx="4570412" cy="3429000"/>
          </a:xfrm>
          <a:solidFill>
            <a:srgbClr val="FFFFFF"/>
          </a:solidFill>
          <a:ln/>
        </p:spPr>
      </p:sp>
      <p:sp>
        <p:nvSpPr>
          <p:cNvPr id="172035" name="Placeholder 3"/>
          <p:cNvSpPr>
            <a:spLocks noGrp="1" noChangeArrowheads="1"/>
          </p:cNvSpPr>
          <p:nvPr>
            <p:ph type="body" idx="1"/>
          </p:nvPr>
        </p:nvSpPr>
        <p:spPr>
          <a:xfrm>
            <a:off x="914246" y="4342678"/>
            <a:ext cx="5029512" cy="4115420"/>
          </a:xfrm>
          <a:solidFill>
            <a:srgbClr val="FFFFFF"/>
          </a:solidFill>
          <a:ln>
            <a:solidFill>
              <a:srgbClr val="000000"/>
            </a:solidFill>
          </a:ln>
        </p:spPr>
        <p:txBody>
          <a:bodyPr/>
          <a:lstStyle/>
          <a:p>
            <a:endParaRPr lang="en-US" dirty="0">
              <a:latin typeface="Frutiger LT 45 Light" charset="0"/>
              <a:ea typeface="ＭＳ Ｐゴシック" charset="-128"/>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Placeholder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58115" name="Placeholder 3"/>
          <p:cNvSpPr>
            <a:spLocks noGrp="1" noChangeArrowheads="1"/>
          </p:cNvSpPr>
          <p:nvPr>
            <p:ph type="body" idx="1"/>
          </p:nvPr>
        </p:nvSpPr>
        <p:spPr bwMode="auto">
          <a:xfrm>
            <a:off x="914245" y="4342678"/>
            <a:ext cx="5029512" cy="4115420"/>
          </a:xfrm>
          <a:prstGeom prst="rect">
            <a:avLst/>
          </a:prstGeom>
          <a:solidFill>
            <a:srgbClr val="FFFFFF"/>
          </a:solidFill>
          <a:ln>
            <a:solidFill>
              <a:srgbClr val="000000"/>
            </a:solidFill>
            <a:miter lim="800000"/>
            <a:headEnd/>
            <a:tailEnd/>
          </a:ln>
        </p:spPr>
        <p:txBody>
          <a:bodyPr lIns="93124" tIns="46562" rIns="93124" bIns="46562">
            <a:prstTxWarp prst="textNoShape">
              <a:avLst/>
            </a:prstTxWarp>
          </a:bodyPr>
          <a:lstStyle/>
          <a:p>
            <a:endParaRPr lang="en-US">
              <a:latin typeface="Frutiger LT 45 Light" charset="0"/>
              <a:ea typeface="ＭＳ Ｐゴシック" charset="-128"/>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Placeholder 2"/>
          <p:cNvSpPr>
            <a:spLocks noGrp="1" noRot="1" noChangeAspect="1" noChangeArrowheads="1"/>
          </p:cNvSpPr>
          <p:nvPr>
            <p:ph type="sldImg"/>
          </p:nvPr>
        </p:nvSpPr>
        <p:spPr>
          <a:xfrm>
            <a:off x="2122715" y="686594"/>
            <a:ext cx="2612571" cy="3429000"/>
          </a:xfrm>
          <a:solidFill>
            <a:srgbClr val="FFFFFF"/>
          </a:solidFill>
          <a:ln/>
        </p:spPr>
      </p:sp>
      <p:sp>
        <p:nvSpPr>
          <p:cNvPr id="221187" name="Placeholder 3"/>
          <p:cNvSpPr>
            <a:spLocks noGrp="1" noChangeArrowheads="1"/>
          </p:cNvSpPr>
          <p:nvPr>
            <p:ph type="body" idx="1"/>
          </p:nvPr>
        </p:nvSpPr>
        <p:spPr>
          <a:xfrm>
            <a:off x="914246" y="4342679"/>
            <a:ext cx="5029512" cy="4115420"/>
          </a:xfrm>
          <a:solidFill>
            <a:srgbClr val="FFFFFF"/>
          </a:solidFill>
          <a:ln>
            <a:solidFill>
              <a:srgbClr val="000000"/>
            </a:solidFill>
          </a:ln>
        </p:spPr>
        <p:txBody>
          <a:bodyPr/>
          <a:lstStyle/>
          <a:p>
            <a:endParaRPr lang="en-US">
              <a:latin typeface="Frutiger LT 45 Light" charset="0"/>
              <a:ea typeface="ＭＳ Ｐゴシック" charset="-128"/>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FED88B-501F-214B-BF7D-C79DF23A3438}" type="slidenum">
              <a:rPr lang="en-US" smtClean="0"/>
              <a:pPr/>
              <a:t>77</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239985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7CE0158-FA02-44B1-A53E-4AB836A5A0FC}" type="slidenum">
              <a:rPr lang="en-US" smtClean="0"/>
              <a:pPr>
                <a:defRPr/>
              </a:pPr>
              <a:t>5</a:t>
            </a:fld>
            <a:endParaRPr lang="en-US"/>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extLst>
      <p:ext uri="{BB962C8B-B14F-4D97-AF65-F5344CB8AC3E}">
        <p14:creationId xmlns:p14="http://schemas.microsoft.com/office/powerpoint/2010/main" val="602164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D4141D-50B6-4DE4-AD68-4AFAD1D8D839}"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Boogren, Marzano Research Laboratory, 2011</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28EEE5C-07E4-224A-B22C-815AF802D4DE}" type="slidenum">
              <a:rPr lang="en-US"/>
              <a:pPr>
                <a:defRPr/>
              </a:pPr>
              <a:t>7</a:t>
            </a:fld>
            <a:endParaRPr lang="en-US"/>
          </a:p>
        </p:txBody>
      </p:sp>
      <p:sp>
        <p:nvSpPr>
          <p:cNvPr id="317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1747" name="Rectangle 3"/>
          <p:cNvSpPr>
            <a:spLocks noGrp="1" noChangeArrowheads="1"/>
          </p:cNvSpPr>
          <p:nvPr>
            <p:ph type="body" idx="1"/>
          </p:nvPr>
        </p:nvSpPr>
        <p:spPr/>
        <p:txBody>
          <a:bodyPr/>
          <a:lstStyle/>
          <a:p>
            <a:pPr eaLnBrk="1" hangingPunct="1">
              <a:defRPr/>
            </a:pPr>
            <a:r>
              <a:rPr lang="en-US" dirty="0" smtClean="0">
                <a:cs typeface="+mn-cs"/>
              </a:rPr>
              <a:t>Me:  Provide an explanation as to what a traditional classroom</a:t>
            </a:r>
            <a:r>
              <a:rPr lang="en-US" baseline="0" dirty="0" smtClean="0">
                <a:cs typeface="+mn-cs"/>
              </a:rPr>
              <a:t> looks like; invite them to ‘define’ a differentiated classroom.</a:t>
            </a:r>
            <a:endParaRPr lang="en-US" dirty="0" smtClean="0">
              <a:cs typeface="+mn-cs"/>
            </a:endParaRPr>
          </a:p>
          <a:p>
            <a:pPr eaLnBrk="1" hangingPunct="1">
              <a:defRPr/>
            </a:pPr>
            <a:endParaRPr lang="en-US" dirty="0" smtClean="0">
              <a:cs typeface="+mn-cs"/>
            </a:endParaRPr>
          </a:p>
          <a:p>
            <a:pPr eaLnBrk="1" hangingPunct="1">
              <a:defRPr/>
            </a:pPr>
            <a:r>
              <a:rPr lang="en-US" dirty="0" smtClean="0">
                <a:cs typeface="+mn-cs"/>
              </a:rPr>
              <a:t>STUDENT </a:t>
            </a:r>
            <a:r>
              <a:rPr lang="en-US" dirty="0" smtClean="0">
                <a:cs typeface="+mn-cs"/>
              </a:rPr>
              <a:t>DIFFERENCES</a:t>
            </a:r>
          </a:p>
          <a:p>
            <a:pPr eaLnBrk="1" hangingPunct="1">
              <a:defRPr/>
            </a:pPr>
            <a:r>
              <a:rPr lang="en-US" dirty="0" smtClean="0">
                <a:cs typeface="+mn-cs"/>
              </a:rPr>
              <a:t>In a traditional classroom these are addressed when they become a problem.</a:t>
            </a:r>
          </a:p>
          <a:p>
            <a:pPr eaLnBrk="1" hangingPunct="1">
              <a:defRPr/>
            </a:pPr>
            <a:r>
              <a:rPr lang="en-US" dirty="0" smtClean="0">
                <a:cs typeface="+mn-cs"/>
              </a:rPr>
              <a:t>In a differentiated classroom, differences become the basis for planning and instruction</a:t>
            </a:r>
          </a:p>
          <a:p>
            <a:pPr eaLnBrk="1" hangingPunct="1">
              <a:defRPr/>
            </a:pPr>
            <a:endParaRPr lang="en-US" dirty="0" smtClean="0">
              <a:cs typeface="+mn-cs"/>
            </a:endParaRPr>
          </a:p>
          <a:p>
            <a:pPr eaLnBrk="1" hangingPunct="1">
              <a:defRPr/>
            </a:pPr>
            <a:r>
              <a:rPr lang="en-US" dirty="0" smtClean="0">
                <a:cs typeface="+mn-cs"/>
              </a:rPr>
              <a:t>ASSESSMENT</a:t>
            </a:r>
          </a:p>
          <a:p>
            <a:pPr eaLnBrk="1" hangingPunct="1">
              <a:defRPr/>
            </a:pPr>
            <a:r>
              <a:rPr lang="en-US" dirty="0" smtClean="0">
                <a:cs typeface="+mn-cs"/>
              </a:rPr>
              <a:t>In a traditional classroom, assessment tends to be summative.  It occurs at the end of a unit, week, year, etc.  This misses the big picture – if you </a:t>
            </a:r>
            <a:r>
              <a:rPr lang="en-US" dirty="0" err="1" smtClean="0">
                <a:cs typeface="+mn-cs"/>
              </a:rPr>
              <a:t>aren</a:t>
            </a:r>
            <a:r>
              <a:rPr lang="ja-JP" altLang="en-US" dirty="0" smtClean="0">
                <a:latin typeface="Arial"/>
                <a:cs typeface="+mn-cs"/>
              </a:rPr>
              <a:t>’</a:t>
            </a:r>
            <a:r>
              <a:rPr lang="en-US" dirty="0" smtClean="0">
                <a:cs typeface="+mn-cs"/>
              </a:rPr>
              <a:t>t assessing until the end you are missing chances to reteach as you go so that skills are strengthened.</a:t>
            </a:r>
          </a:p>
          <a:p>
            <a:pPr eaLnBrk="1" hangingPunct="1">
              <a:defRPr/>
            </a:pPr>
            <a:r>
              <a:rPr lang="en-US" dirty="0" smtClean="0">
                <a:cs typeface="+mn-cs"/>
              </a:rPr>
              <a:t>In a differentiated classroom, assessment is diagnostic and formative so that instruction responds to the learner</a:t>
            </a:r>
          </a:p>
          <a:p>
            <a:pPr eaLnBrk="1" hangingPunct="1">
              <a:defRPr/>
            </a:pPr>
            <a:endParaRPr lang="en-US" dirty="0" smtClean="0">
              <a:cs typeface="+mn-cs"/>
            </a:endParaRPr>
          </a:p>
          <a:p>
            <a:pPr eaLnBrk="1" hangingPunct="1">
              <a:defRPr/>
            </a:pPr>
            <a:r>
              <a:rPr lang="en-US" dirty="0" smtClean="0">
                <a:cs typeface="+mn-cs"/>
              </a:rPr>
              <a:t>INTEREST/LEARNING STYLE</a:t>
            </a:r>
          </a:p>
          <a:p>
            <a:pPr eaLnBrk="1" hangingPunct="1">
              <a:defRPr/>
            </a:pPr>
            <a:r>
              <a:rPr lang="en-US" dirty="0" smtClean="0">
                <a:cs typeface="+mn-cs"/>
              </a:rPr>
              <a:t>In a traditional classroom, interest and learning style rarely inform instruction.</a:t>
            </a:r>
          </a:p>
          <a:p>
            <a:pPr eaLnBrk="1" hangingPunct="1">
              <a:defRPr/>
            </a:pPr>
            <a:r>
              <a:rPr lang="en-US" dirty="0" smtClean="0">
                <a:cs typeface="+mn-cs"/>
              </a:rPr>
              <a:t>In a differentiated classroom students are guided in making interest and learning profile-based choices and instruction is based around the ways in which students learn.</a:t>
            </a: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304D703-8429-2C44-A577-CF8E90790196}" type="slidenum">
              <a:rPr lang="en-US"/>
              <a:pPr>
                <a:defRPr/>
              </a:pPr>
              <a:t>8</a:t>
            </a:fld>
            <a:endParaRPr lang="en-US"/>
          </a:p>
        </p:txBody>
      </p:sp>
      <p:sp>
        <p:nvSpPr>
          <p:cNvPr id="33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3795" name="Rectangle 3"/>
          <p:cNvSpPr>
            <a:spLocks noGrp="1" noChangeArrowheads="1"/>
          </p:cNvSpPr>
          <p:nvPr>
            <p:ph type="body" idx="1"/>
          </p:nvPr>
        </p:nvSpPr>
        <p:spPr/>
        <p:txBody>
          <a:bodyPr/>
          <a:lstStyle/>
          <a:p>
            <a:pPr eaLnBrk="1" hangingPunct="1">
              <a:defRPr/>
            </a:pPr>
            <a:r>
              <a:rPr lang="en-US" smtClean="0">
                <a:cs typeface="+mn-cs"/>
              </a:rPr>
              <a:t>INSTRUCTION</a:t>
            </a:r>
          </a:p>
          <a:p>
            <a:pPr eaLnBrk="1" hangingPunct="1">
              <a:defRPr/>
            </a:pPr>
            <a:r>
              <a:rPr lang="en-US" smtClean="0">
                <a:cs typeface="+mn-cs"/>
              </a:rPr>
              <a:t>In a traditional classroom, much of the instruction is whole-class.</a:t>
            </a:r>
          </a:p>
          <a:p>
            <a:pPr eaLnBrk="1" hangingPunct="1">
              <a:defRPr/>
            </a:pPr>
            <a:r>
              <a:rPr lang="en-US" smtClean="0">
                <a:cs typeface="+mn-cs"/>
              </a:rPr>
              <a:t>In a differentiated classroom, many instructional groupings and arrangements used</a:t>
            </a:r>
          </a:p>
          <a:p>
            <a:pPr eaLnBrk="1" hangingPunct="1">
              <a:defRPr/>
            </a:pPr>
            <a:endParaRPr lang="en-US" smtClean="0">
              <a:cs typeface="+mn-cs"/>
            </a:endParaRPr>
          </a:p>
          <a:p>
            <a:pPr eaLnBrk="1" hangingPunct="1">
              <a:defRPr/>
            </a:pPr>
            <a:r>
              <a:rPr lang="en-US" smtClean="0">
                <a:cs typeface="+mn-cs"/>
              </a:rPr>
              <a:t>ASSIGNMENTS</a:t>
            </a:r>
          </a:p>
          <a:p>
            <a:pPr eaLnBrk="1" hangingPunct="1">
              <a:defRPr/>
            </a:pPr>
            <a:r>
              <a:rPr lang="en-US" smtClean="0">
                <a:cs typeface="+mn-cs"/>
              </a:rPr>
              <a:t>In a traditional classroom, students are all usually given the same assignment to complete.</a:t>
            </a:r>
          </a:p>
          <a:p>
            <a:pPr eaLnBrk="1" hangingPunct="1">
              <a:defRPr/>
            </a:pPr>
            <a:r>
              <a:rPr lang="en-US" smtClean="0">
                <a:cs typeface="+mn-cs"/>
              </a:rPr>
              <a:t>In a differentiated classroom multi-option assignments are used, providing students choices in the ways in which they show what they have learned.</a:t>
            </a:r>
          </a:p>
          <a:p>
            <a:pPr eaLnBrk="1" hangingPunct="1">
              <a:defRPr/>
            </a:pPr>
            <a:endParaRPr lang="en-US" smtClean="0">
              <a:cs typeface="+mn-cs"/>
            </a:endParaRPr>
          </a:p>
          <a:p>
            <a:pPr eaLnBrk="1" hangingPunct="1">
              <a:defRPr/>
            </a:pPr>
            <a:r>
              <a:rPr lang="en-US" smtClean="0">
                <a:cs typeface="+mn-cs"/>
              </a:rPr>
              <a:t>FACTORS GUIDING INSTRUCTION</a:t>
            </a:r>
          </a:p>
          <a:p>
            <a:pPr eaLnBrk="1" hangingPunct="1">
              <a:defRPr/>
            </a:pPr>
            <a:r>
              <a:rPr lang="en-US" smtClean="0">
                <a:cs typeface="+mn-cs"/>
              </a:rPr>
              <a:t>In a traditional classroom, a single curriculum guide or text is often used.</a:t>
            </a:r>
          </a:p>
          <a:p>
            <a:pPr eaLnBrk="1" hangingPunct="1">
              <a:defRPr/>
            </a:pPr>
            <a:r>
              <a:rPr lang="en-US" smtClean="0">
                <a:cs typeface="+mn-cs"/>
              </a:rPr>
              <a:t>In a differentiated classroom student readiness, interest, learning profile guide instruction that incorporates multiple materials.  School curriculum guides and standards are still used, but they are supplemented by other materials.</a:t>
            </a:r>
          </a:p>
          <a:p>
            <a:pPr eaLnBrk="1" hangingPunct="1">
              <a:defRPr/>
            </a:pPr>
            <a:endParaRPr lang="en-US" smtClean="0">
              <a:cs typeface="+mn-cs"/>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56D0C5D-CDEC-8349-A75A-DCE2433C67BF}" type="slidenum">
              <a:rPr lang="en-US"/>
              <a:pPr>
                <a:defRPr/>
              </a:pPr>
              <a:t>10</a:t>
            </a:fld>
            <a:endParaRPr lang="en-US"/>
          </a:p>
        </p:txBody>
      </p:sp>
      <p:sp>
        <p:nvSpPr>
          <p:cNvPr id="276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7651" name="Rectangle 3"/>
          <p:cNvSpPr>
            <a:spLocks noGrp="1" noChangeArrowheads="1"/>
          </p:cNvSpPr>
          <p:nvPr>
            <p:ph type="body" idx="1"/>
          </p:nvPr>
        </p:nvSpPr>
        <p:spPr/>
        <p:txBody>
          <a:bodyPr/>
          <a:lstStyle/>
          <a:p>
            <a:pPr eaLnBrk="1" hangingPunct="1">
              <a:defRPr/>
            </a:pPr>
            <a:r>
              <a:rPr lang="en-US" dirty="0" smtClean="0">
                <a:cs typeface="+mn-cs"/>
              </a:rPr>
              <a:t>This is a good place to give a personal example – of a classroom you</a:t>
            </a:r>
            <a:r>
              <a:rPr lang="ja-JP" altLang="en-US" dirty="0" smtClean="0">
                <a:latin typeface="Arial"/>
                <a:cs typeface="+mn-cs"/>
              </a:rPr>
              <a:t>’</a:t>
            </a:r>
            <a:r>
              <a:rPr lang="en-US" dirty="0" err="1" smtClean="0">
                <a:cs typeface="+mn-cs"/>
              </a:rPr>
              <a:t>ve</a:t>
            </a:r>
            <a:r>
              <a:rPr lang="en-US" dirty="0" smtClean="0">
                <a:cs typeface="+mn-cs"/>
              </a:rPr>
              <a:t> taught or seen that had students at multiple grade levels.</a:t>
            </a:r>
          </a:p>
          <a:p>
            <a:pPr eaLnBrk="1" hangingPunct="1">
              <a:defRPr/>
            </a:pPr>
            <a:endParaRPr lang="en-US" dirty="0" smtClean="0">
              <a:cs typeface="+mn-cs"/>
            </a:endParaRPr>
          </a:p>
          <a:p>
            <a:pPr eaLnBrk="1" hangingPunct="1">
              <a:defRPr/>
            </a:pPr>
            <a:r>
              <a:rPr lang="en-US" dirty="0" smtClean="0">
                <a:cs typeface="+mn-cs"/>
              </a:rPr>
              <a:t>The points on this slide can be mentioned briefly.</a:t>
            </a: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6AFF513-3D37-4A4A-8CDB-8959C75B79B7}" type="slidenum">
              <a:rPr lang="en-US"/>
              <a:pPr>
                <a:defRPr/>
              </a:pPr>
              <a:t>11</a:t>
            </a:fld>
            <a:endParaRPr lang="en-US"/>
          </a:p>
        </p:txBody>
      </p:sp>
      <p:sp>
        <p:nvSpPr>
          <p:cNvPr id="225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p:txBody>
          <a:bodyPr/>
          <a:lstStyle/>
          <a:p>
            <a:pPr eaLnBrk="1" hangingPunct="1">
              <a:defRPr/>
            </a:pPr>
            <a:r>
              <a:rPr lang="en-US" dirty="0" smtClean="0">
                <a:cs typeface="+mn-cs"/>
              </a:rPr>
              <a:t>Main points to make while talking about this slide:</a:t>
            </a:r>
          </a:p>
          <a:p>
            <a:pPr eaLnBrk="1" hangingPunct="1">
              <a:defRPr/>
            </a:pPr>
            <a:endParaRPr lang="en-US" dirty="0" smtClean="0">
              <a:cs typeface="+mn-cs"/>
            </a:endParaRPr>
          </a:p>
          <a:p>
            <a:pPr eaLnBrk="1" hangingPunct="1">
              <a:defRPr/>
            </a:pPr>
            <a:r>
              <a:rPr lang="en-US" dirty="0" smtClean="0">
                <a:cs typeface="+mn-cs"/>
              </a:rPr>
              <a:t>To differentiate instruction is to recognize students</a:t>
            </a:r>
            <a:r>
              <a:rPr lang="ja-JP" altLang="en-US" dirty="0" smtClean="0">
                <a:latin typeface="Arial"/>
                <a:cs typeface="+mn-cs"/>
              </a:rPr>
              <a:t>’</a:t>
            </a:r>
            <a:r>
              <a:rPr lang="en-US" dirty="0" smtClean="0">
                <a:cs typeface="+mn-cs"/>
              </a:rPr>
              <a:t> varying background knowledge, readiness, learning styles, and interests and to react to that.</a:t>
            </a:r>
          </a:p>
          <a:p>
            <a:pPr eaLnBrk="1" hangingPunct="1">
              <a:defRPr/>
            </a:pPr>
            <a:endParaRPr lang="en-US" dirty="0" smtClean="0">
              <a:cs typeface="+mn-cs"/>
            </a:endParaRPr>
          </a:p>
          <a:p>
            <a:pPr eaLnBrk="1" hangingPunct="1">
              <a:defRPr/>
            </a:pPr>
            <a:r>
              <a:rPr lang="en-US" dirty="0" smtClean="0">
                <a:cs typeface="+mn-cs"/>
              </a:rPr>
              <a:t>The intent of differentiated instruction is to maximize each student</a:t>
            </a:r>
            <a:r>
              <a:rPr lang="ja-JP" altLang="en-US" dirty="0" smtClean="0">
                <a:latin typeface="Arial"/>
                <a:cs typeface="+mn-cs"/>
              </a:rPr>
              <a:t>’</a:t>
            </a:r>
            <a:r>
              <a:rPr lang="en-US" dirty="0" smtClean="0">
                <a:cs typeface="+mn-cs"/>
              </a:rPr>
              <a:t>s growth and individual success by meeting each student where he or she is and designing instruction that matches students</a:t>
            </a:r>
            <a:r>
              <a:rPr lang="ja-JP" altLang="en-US" dirty="0" smtClean="0">
                <a:latin typeface="Arial"/>
                <a:cs typeface="+mn-cs"/>
              </a:rPr>
              <a:t>’</a:t>
            </a:r>
            <a:r>
              <a:rPr lang="en-US" dirty="0" smtClean="0">
                <a:cs typeface="+mn-cs"/>
              </a:rPr>
              <a:t> needs.</a:t>
            </a:r>
          </a:p>
          <a:p>
            <a:pPr eaLnBrk="1" hangingPunct="1">
              <a:defRPr/>
            </a:pPr>
            <a:endParaRPr lang="en-US" dirty="0" smtClean="0">
              <a:cs typeface="+mn-cs"/>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1283685-447D-5841-9046-2A56BEF36F62}" type="slidenum">
              <a:rPr lang="en-US"/>
              <a:pPr>
                <a:defRPr/>
              </a:pPr>
              <a:t>12</a:t>
            </a:fld>
            <a:endParaRPr lang="en-US"/>
          </a:p>
        </p:txBody>
      </p:sp>
      <p:sp>
        <p:nvSpPr>
          <p:cNvPr id="215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507" name="Rectangle 3"/>
          <p:cNvSpPr>
            <a:spLocks noGrp="1" noChangeArrowheads="1"/>
          </p:cNvSpPr>
          <p:nvPr>
            <p:ph type="body" idx="1"/>
          </p:nvPr>
        </p:nvSpPr>
        <p:spPr/>
        <p:txBody>
          <a:bodyPr/>
          <a:lstStyle/>
          <a:p>
            <a:pPr eaLnBrk="1" hangingPunct="1">
              <a:defRPr/>
            </a:pPr>
            <a:r>
              <a:rPr lang="en-US" dirty="0" smtClean="0">
                <a:cs typeface="+mn-cs"/>
              </a:rPr>
              <a:t>Go through and talk about each green box.  </a:t>
            </a:r>
          </a:p>
          <a:p>
            <a:pPr eaLnBrk="1" hangingPunct="1">
              <a:defRPr/>
            </a:pPr>
            <a:endParaRPr lang="en-US" dirty="0" smtClean="0">
              <a:cs typeface="+mn-cs"/>
            </a:endParaRPr>
          </a:p>
          <a:p>
            <a:pPr eaLnBrk="1" hangingPunct="1">
              <a:defRPr/>
            </a:pPr>
            <a:r>
              <a:rPr lang="en-US" b="1" dirty="0" smtClean="0">
                <a:cs typeface="+mn-cs"/>
              </a:rPr>
              <a:t>Content</a:t>
            </a:r>
            <a:r>
              <a:rPr lang="en-US" dirty="0" smtClean="0">
                <a:cs typeface="+mn-cs"/>
              </a:rPr>
              <a:t> – What is being taught.  You can differentiate the actual content being presented to students. </a:t>
            </a:r>
          </a:p>
          <a:p>
            <a:pPr eaLnBrk="1" hangingPunct="1">
              <a:defRPr/>
            </a:pPr>
            <a:r>
              <a:rPr lang="en-US" b="1" dirty="0" smtClean="0">
                <a:cs typeface="+mn-cs"/>
              </a:rPr>
              <a:t>Process</a:t>
            </a:r>
            <a:r>
              <a:rPr lang="en-US" dirty="0" smtClean="0">
                <a:cs typeface="+mn-cs"/>
              </a:rPr>
              <a:t> – How the student learns what is being taught.  For example, some students need to interact with the material physically, some might prefer to read a book.</a:t>
            </a:r>
          </a:p>
          <a:p>
            <a:pPr eaLnBrk="1" hangingPunct="1">
              <a:defRPr/>
            </a:pPr>
            <a:r>
              <a:rPr lang="en-US" b="1" dirty="0" smtClean="0">
                <a:cs typeface="+mn-cs"/>
              </a:rPr>
              <a:t>Product</a:t>
            </a:r>
            <a:r>
              <a:rPr lang="en-US" dirty="0" smtClean="0">
                <a:cs typeface="+mn-cs"/>
              </a:rPr>
              <a:t> – How the student shows what he/she has learned.  For example, students can write a paper or they can present information orally.</a:t>
            </a:r>
          </a:p>
          <a:p>
            <a:pPr eaLnBrk="1" hangingPunct="1">
              <a:defRPr/>
            </a:pPr>
            <a:endParaRPr lang="en-US" dirty="0" smtClean="0">
              <a:cs typeface="+mn-cs"/>
            </a:endParaRPr>
          </a:p>
          <a:p>
            <a:pPr eaLnBrk="1" hangingPunct="1">
              <a:defRPr/>
            </a:pPr>
            <a:r>
              <a:rPr lang="en-US" b="1" dirty="0" smtClean="0">
                <a:cs typeface="+mn-cs"/>
              </a:rPr>
              <a:t>Readiness</a:t>
            </a:r>
            <a:r>
              <a:rPr lang="en-US" dirty="0" smtClean="0">
                <a:cs typeface="+mn-cs"/>
              </a:rPr>
              <a:t> – Skill level and background knowledge of child.  We try to stay away from the word </a:t>
            </a:r>
            <a:r>
              <a:rPr lang="ja-JP" altLang="en-US" dirty="0" smtClean="0">
                <a:latin typeface="Arial"/>
                <a:cs typeface="+mn-cs"/>
              </a:rPr>
              <a:t>“</a:t>
            </a:r>
            <a:r>
              <a:rPr lang="en-US" dirty="0" smtClean="0">
                <a:cs typeface="+mn-cs"/>
              </a:rPr>
              <a:t>ability</a:t>
            </a:r>
            <a:r>
              <a:rPr lang="ja-JP" altLang="en-US" dirty="0" smtClean="0">
                <a:latin typeface="Arial"/>
                <a:cs typeface="+mn-cs"/>
              </a:rPr>
              <a:t>”</a:t>
            </a:r>
            <a:r>
              <a:rPr lang="en-US" dirty="0" smtClean="0">
                <a:cs typeface="+mn-cs"/>
              </a:rPr>
              <a:t> because you don</a:t>
            </a:r>
            <a:r>
              <a:rPr lang="ja-JP" altLang="en-US" dirty="0" smtClean="0">
                <a:latin typeface="Arial"/>
                <a:cs typeface="+mn-cs"/>
              </a:rPr>
              <a:t>’</a:t>
            </a:r>
            <a:r>
              <a:rPr lang="en-US" dirty="0" smtClean="0">
                <a:cs typeface="+mn-cs"/>
              </a:rPr>
              <a:t>t always know the ability level of a child if their readiness level is low.</a:t>
            </a:r>
          </a:p>
          <a:p>
            <a:pPr eaLnBrk="1" hangingPunct="1">
              <a:defRPr/>
            </a:pPr>
            <a:r>
              <a:rPr lang="en-US" b="1" dirty="0" smtClean="0">
                <a:cs typeface="+mn-cs"/>
              </a:rPr>
              <a:t>Interest</a:t>
            </a:r>
            <a:r>
              <a:rPr lang="en-US" dirty="0" smtClean="0">
                <a:cs typeface="+mn-cs"/>
              </a:rPr>
              <a:t> – Child</a:t>
            </a:r>
            <a:r>
              <a:rPr lang="ja-JP" altLang="en-US" dirty="0" smtClean="0">
                <a:latin typeface="Arial"/>
                <a:cs typeface="+mn-cs"/>
              </a:rPr>
              <a:t>’</a:t>
            </a:r>
            <a:r>
              <a:rPr lang="en-US" dirty="0" smtClean="0">
                <a:cs typeface="+mn-cs"/>
              </a:rPr>
              <a:t>s interest or preferences – these can be interests within the curricular area (for example, they might be interested specifically in learning about folklore in a unit on volcanoes) or in general (for example, knowing a student</a:t>
            </a:r>
            <a:r>
              <a:rPr lang="ja-JP" altLang="en-US" dirty="0" smtClean="0">
                <a:latin typeface="Arial"/>
                <a:cs typeface="+mn-cs"/>
              </a:rPr>
              <a:t>’</a:t>
            </a:r>
            <a:r>
              <a:rPr lang="en-US" dirty="0" smtClean="0">
                <a:cs typeface="+mn-cs"/>
              </a:rPr>
              <a:t>s favorite cartoon character could allow you to tie that into an example and might motivate the student)</a:t>
            </a:r>
          </a:p>
          <a:p>
            <a:pPr eaLnBrk="1" hangingPunct="1">
              <a:defRPr/>
            </a:pPr>
            <a:r>
              <a:rPr lang="en-US" b="1" dirty="0" smtClean="0">
                <a:cs typeface="+mn-cs"/>
              </a:rPr>
              <a:t>Learning Profile</a:t>
            </a:r>
            <a:r>
              <a:rPr lang="en-US" dirty="0" smtClean="0">
                <a:cs typeface="+mn-cs"/>
              </a:rPr>
              <a:t> – This includes learning style (is the student a visual, auditory, tactile, or kinesthetic learner), as well as preferences for environmental (such as level of distraction, exposure to light or noise) or grouping factors (small group, large group, or individual)</a:t>
            </a:r>
          </a:p>
          <a:p>
            <a:pPr eaLnBrk="1" hangingPunct="1">
              <a:defRPr/>
            </a:pPr>
            <a:endParaRPr lang="en-US" dirty="0" smtClean="0">
              <a:cs typeface="+mn-cs"/>
            </a:endParaRPr>
          </a:p>
          <a:p>
            <a:pPr eaLnBrk="1" hangingPunct="1">
              <a:defRPr/>
            </a:pPr>
            <a:endParaRPr lang="en-US" dirty="0" smtClean="0">
              <a:cs typeface="+mn-cs"/>
            </a:endParaRPr>
          </a:p>
        </p:txBody>
      </p:sp>
      <p:sp>
        <p:nvSpPr>
          <p:cNvPr id="2" name="Footer Placeholder 1"/>
          <p:cNvSpPr>
            <a:spLocks noGrp="1"/>
          </p:cNvSpPr>
          <p:nvPr>
            <p:ph type="ftr" sz="quarter" idx="10"/>
          </p:nvPr>
        </p:nvSpPr>
        <p:spPr/>
        <p:txBody>
          <a:bodyPr/>
          <a:lstStyle/>
          <a:p>
            <a:r>
              <a:rPr lang="en-US" smtClean="0"/>
              <a:t>Boogren, Marzano Research Laboratory, 2011</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0A1535-FEC8-534C-8EB7-F62915E19902}" type="datetime1">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3609327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1866F8-D2F7-BF4C-B7CA-89E7707F91EB}" type="datetime1">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80031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BE2D7-B3BA-1242-A85C-0BE7065E827E}" type="datetime1">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3780243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7F43F-1F35-824F-AEF6-0CBE9667AD36}" type="datetime1">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3957476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15CDC2-47BC-D043-9E09-391250F7AA85}" type="datetime1">
              <a:rPr lang="en-US" smtClean="0"/>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2905122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A45306-D6D8-8746-94EB-19F780D82042}" type="datetime1">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1317279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C7E661-EFC6-1044-90E2-D4A280A84BE9}" type="datetime1">
              <a:rPr lang="en-US" smtClean="0"/>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3695970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D869A7-FA82-BD42-8BCB-510FC8B762D3}" type="datetime1">
              <a:rPr lang="en-US" smtClean="0"/>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1025040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617337-7807-BE4E-BAD9-D81CCFCAC1F3}" type="datetime1">
              <a:rPr lang="en-US" smtClean="0"/>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1473466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A872F-0604-184D-A6E0-03793556CEF3}" type="datetime1">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2122021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A50343-82B8-6D48-8170-104D514DC8E3}" type="datetime1">
              <a:rPr lang="en-US" smtClean="0"/>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6F25E-7D03-9B4B-8640-C6B2C1D94431}" type="slidenum">
              <a:rPr lang="en-US" smtClean="0"/>
              <a:t>‹#›</a:t>
            </a:fld>
            <a:endParaRPr lang="en-US"/>
          </a:p>
        </p:txBody>
      </p:sp>
    </p:spTree>
    <p:extLst>
      <p:ext uri="{BB962C8B-B14F-4D97-AF65-F5344CB8AC3E}">
        <p14:creationId xmlns:p14="http://schemas.microsoft.com/office/powerpoint/2010/main" val="40678985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6A177D-8669-D34E-85D8-1A0852334913}" type="datetime1">
              <a:rPr lang="en-US" smtClean="0"/>
              <a:t>11/21/11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6F25E-7D03-9B4B-8640-C6B2C1D94431}" type="slidenum">
              <a:rPr lang="en-US" smtClean="0"/>
              <a:t>‹#›</a:t>
            </a:fld>
            <a:endParaRPr lang="en-US"/>
          </a:p>
        </p:txBody>
      </p:sp>
    </p:spTree>
    <p:extLst>
      <p:ext uri="{BB962C8B-B14F-4D97-AF65-F5344CB8AC3E}">
        <p14:creationId xmlns:p14="http://schemas.microsoft.com/office/powerpoint/2010/main" val="4048542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Microsoft_Word_97_-_2004_Document1.doc"/><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vark-learn.com/english/page.asp?p=questionnaire"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tinaboogren@live.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3366FF"/>
                </a:solidFill>
              </a:rPr>
              <a:t/>
            </a:r>
            <a:br>
              <a:rPr lang="en-US" dirty="0" smtClean="0">
                <a:solidFill>
                  <a:srgbClr val="3366FF"/>
                </a:solidFill>
              </a:rPr>
            </a:br>
            <a:r>
              <a:rPr lang="en-US" dirty="0" smtClean="0">
                <a:solidFill>
                  <a:srgbClr val="3366FF"/>
                </a:solidFill>
              </a:rPr>
              <a:t>Welcome!</a:t>
            </a:r>
            <a:endParaRPr lang="en-US" dirty="0">
              <a:solidFill>
                <a:srgbClr val="3366FF"/>
              </a:solidFill>
            </a:endParaRPr>
          </a:p>
        </p:txBody>
      </p:sp>
      <p:sp>
        <p:nvSpPr>
          <p:cNvPr id="3" name="Content Placeholder 2"/>
          <p:cNvSpPr>
            <a:spLocks noGrp="1"/>
          </p:cNvSpPr>
          <p:nvPr>
            <p:ph idx="1"/>
          </p:nvPr>
        </p:nvSpPr>
        <p:spPr/>
        <p:txBody>
          <a:bodyPr/>
          <a:lstStyle/>
          <a:p>
            <a:pPr marL="0" indent="0" algn="ctr">
              <a:buNone/>
            </a:pPr>
            <a:endParaRPr lang="en-US" sz="4000" i="1" dirty="0" smtClean="0">
              <a:latin typeface="American Typewriter"/>
              <a:cs typeface="American Typewriter"/>
            </a:endParaRPr>
          </a:p>
          <a:p>
            <a:pPr marL="0" indent="0" algn="ctr">
              <a:buNone/>
            </a:pPr>
            <a:r>
              <a:rPr lang="en-US" sz="6000" i="1" dirty="0" smtClean="0">
                <a:latin typeface="American Typewriter"/>
                <a:cs typeface="American Typewriter"/>
              </a:rPr>
              <a:t>Differentiated Instruction</a:t>
            </a:r>
          </a:p>
          <a:p>
            <a:pPr marL="0" indent="0" algn="ctr">
              <a:buNone/>
            </a:pPr>
            <a:endParaRPr lang="en-US" sz="4000" i="1" dirty="0">
              <a:latin typeface="American Typewriter"/>
              <a:cs typeface="American Typewriter"/>
            </a:endParaRPr>
          </a:p>
          <a:p>
            <a:pPr marL="0" indent="0" algn="ctr">
              <a:buNone/>
            </a:pPr>
            <a:r>
              <a:rPr lang="en-US" sz="2800" dirty="0" err="1" smtClean="0">
                <a:solidFill>
                  <a:srgbClr val="3366FF"/>
                </a:solidFill>
                <a:latin typeface="Cambria"/>
                <a:cs typeface="Cambria"/>
              </a:rPr>
              <a:t>Marzano</a:t>
            </a:r>
            <a:r>
              <a:rPr lang="en-US" sz="2800" dirty="0" smtClean="0">
                <a:solidFill>
                  <a:srgbClr val="3366FF"/>
                </a:solidFill>
                <a:latin typeface="Cambria"/>
                <a:cs typeface="Cambria"/>
              </a:rPr>
              <a:t> Research Laboratory</a:t>
            </a:r>
          </a:p>
          <a:p>
            <a:pPr marL="0" indent="0" algn="ctr">
              <a:buNone/>
            </a:pPr>
            <a:r>
              <a:rPr lang="en-US" sz="2800" dirty="0" smtClean="0">
                <a:solidFill>
                  <a:srgbClr val="3366FF"/>
                </a:solidFill>
                <a:latin typeface="Cambria"/>
                <a:cs typeface="Cambria"/>
              </a:rPr>
              <a:t>Tina H. Boogren</a:t>
            </a:r>
            <a:endParaRPr lang="en-US" sz="2800" dirty="0">
              <a:solidFill>
                <a:srgbClr val="3366FF"/>
              </a:solidFill>
              <a:latin typeface="Cambria"/>
              <a:cs typeface="Cambria"/>
            </a:endParaRPr>
          </a:p>
        </p:txBody>
      </p:sp>
    </p:spTree>
    <p:extLst>
      <p:ext uri="{BB962C8B-B14F-4D97-AF65-F5344CB8AC3E}">
        <p14:creationId xmlns:p14="http://schemas.microsoft.com/office/powerpoint/2010/main" val="2186435393"/>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eaLnBrk="1" hangingPunct="1">
              <a:defRPr/>
            </a:pPr>
            <a:r>
              <a:rPr lang="en-US" dirty="0" smtClean="0">
                <a:solidFill>
                  <a:srgbClr val="3366FF"/>
                </a:solidFill>
                <a:cs typeface="+mj-cs"/>
              </a:rPr>
              <a:t>Why Differentiate?</a:t>
            </a:r>
          </a:p>
        </p:txBody>
      </p:sp>
      <p:sp>
        <p:nvSpPr>
          <p:cNvPr id="3076" name="Rectangle 4"/>
          <p:cNvSpPr>
            <a:spLocks noGrp="1" noChangeArrowheads="1"/>
          </p:cNvSpPr>
          <p:nvPr>
            <p:ph type="body" idx="1"/>
          </p:nvPr>
        </p:nvSpPr>
        <p:spPr/>
        <p:txBody>
          <a:bodyPr/>
          <a:lstStyle/>
          <a:p>
            <a:pPr eaLnBrk="1" hangingPunct="1">
              <a:defRPr/>
            </a:pPr>
            <a:r>
              <a:rPr lang="en-US" smtClean="0">
                <a:cs typeface="+mn-cs"/>
              </a:rPr>
              <a:t>All kids are different.</a:t>
            </a:r>
          </a:p>
          <a:p>
            <a:pPr eaLnBrk="1" hangingPunct="1">
              <a:defRPr/>
            </a:pPr>
            <a:endParaRPr lang="en-US" smtClean="0">
              <a:cs typeface="+mn-cs"/>
            </a:endParaRPr>
          </a:p>
          <a:p>
            <a:pPr eaLnBrk="1" hangingPunct="1">
              <a:defRPr/>
            </a:pPr>
            <a:r>
              <a:rPr lang="en-US" smtClean="0">
                <a:cs typeface="+mn-cs"/>
              </a:rPr>
              <a:t>One size does not fit all.</a:t>
            </a:r>
          </a:p>
          <a:p>
            <a:pPr eaLnBrk="1" hangingPunct="1">
              <a:defRPr/>
            </a:pPr>
            <a:endParaRPr lang="en-US" smtClean="0">
              <a:cs typeface="+mn-cs"/>
            </a:endParaRPr>
          </a:p>
          <a:p>
            <a:pPr eaLnBrk="1" hangingPunct="1">
              <a:defRPr/>
            </a:pPr>
            <a:r>
              <a:rPr lang="en-US" smtClean="0">
                <a:cs typeface="+mn-cs"/>
              </a:rPr>
              <a:t>Differentiation provides all students with access to all curriculum.</a:t>
            </a:r>
          </a:p>
        </p:txBody>
      </p:sp>
      <p:pic>
        <p:nvPicPr>
          <p:cNvPr id="8195" name="Picture 5" descr="Students at 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990600"/>
            <a:ext cx="20415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827136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defRPr/>
            </a:pPr>
            <a:r>
              <a:rPr lang="en-US" dirty="0" smtClean="0">
                <a:solidFill>
                  <a:srgbClr val="3366FF"/>
                </a:solidFill>
                <a:cs typeface="+mj-cs"/>
              </a:rPr>
              <a:t>What is Differentiation?</a:t>
            </a:r>
          </a:p>
        </p:txBody>
      </p:sp>
      <p:sp>
        <p:nvSpPr>
          <p:cNvPr id="4100" name="Rectangle 4"/>
          <p:cNvSpPr>
            <a:spLocks noGrp="1" noChangeArrowheads="1"/>
          </p:cNvSpPr>
          <p:nvPr>
            <p:ph type="body" idx="1"/>
          </p:nvPr>
        </p:nvSpPr>
        <p:spPr/>
        <p:txBody>
          <a:bodyPr/>
          <a:lstStyle/>
          <a:p>
            <a:pPr eaLnBrk="1" hangingPunct="1">
              <a:defRPr/>
            </a:pPr>
            <a:r>
              <a:rPr lang="en-US" dirty="0" smtClean="0">
                <a:cs typeface="+mn-cs"/>
              </a:rPr>
              <a:t>A teacher</a:t>
            </a:r>
            <a:r>
              <a:rPr lang="ja-JP" altLang="en-US" dirty="0" smtClean="0">
                <a:latin typeface="Arial"/>
                <a:cs typeface="+mn-cs"/>
              </a:rPr>
              <a:t>’</a:t>
            </a:r>
            <a:r>
              <a:rPr lang="en-US" dirty="0" smtClean="0">
                <a:cs typeface="+mn-cs"/>
              </a:rPr>
              <a:t>s response to learner </a:t>
            </a:r>
            <a:r>
              <a:rPr lang="en-US" dirty="0" smtClean="0">
                <a:cs typeface="+mn-cs"/>
              </a:rPr>
              <a:t>needs.</a:t>
            </a:r>
            <a:endParaRPr lang="en-US" dirty="0" smtClean="0">
              <a:cs typeface="+mn-cs"/>
            </a:endParaRPr>
          </a:p>
          <a:p>
            <a:pPr eaLnBrk="1" hangingPunct="1">
              <a:buFontTx/>
              <a:buNone/>
              <a:defRPr/>
            </a:pPr>
            <a:endParaRPr lang="en-US" dirty="0" smtClean="0">
              <a:cs typeface="+mn-cs"/>
            </a:endParaRPr>
          </a:p>
          <a:p>
            <a:pPr eaLnBrk="1" hangingPunct="1">
              <a:defRPr/>
            </a:pPr>
            <a:r>
              <a:rPr lang="en-US" dirty="0" smtClean="0">
                <a:cs typeface="+mn-cs"/>
              </a:rPr>
              <a:t>The recognition of students</a:t>
            </a:r>
            <a:r>
              <a:rPr lang="ja-JP" altLang="en-US" dirty="0" smtClean="0">
                <a:latin typeface="Arial"/>
                <a:cs typeface="+mn-cs"/>
              </a:rPr>
              <a:t>’</a:t>
            </a:r>
            <a:r>
              <a:rPr lang="en-US" dirty="0" smtClean="0">
                <a:cs typeface="+mn-cs"/>
              </a:rPr>
              <a:t> varying background knowledge and </a:t>
            </a:r>
            <a:r>
              <a:rPr lang="en-US" dirty="0" smtClean="0">
                <a:cs typeface="+mn-cs"/>
              </a:rPr>
              <a:t>preferences.</a:t>
            </a:r>
            <a:endParaRPr lang="en-US" dirty="0" smtClean="0">
              <a:cs typeface="+mn-cs"/>
            </a:endParaRPr>
          </a:p>
          <a:p>
            <a:pPr eaLnBrk="1" hangingPunct="1">
              <a:buFontTx/>
              <a:buNone/>
              <a:defRPr/>
            </a:pPr>
            <a:endParaRPr lang="en-US" dirty="0" smtClean="0">
              <a:cs typeface="+mn-cs"/>
            </a:endParaRPr>
          </a:p>
          <a:p>
            <a:pPr eaLnBrk="1" hangingPunct="1">
              <a:defRPr/>
            </a:pPr>
            <a:r>
              <a:rPr lang="en-US" dirty="0" smtClean="0">
                <a:cs typeface="+mn-cs"/>
              </a:rPr>
              <a:t>Instruction that appeals to students</a:t>
            </a:r>
            <a:r>
              <a:rPr lang="ja-JP" altLang="en-US" dirty="0" smtClean="0">
                <a:latin typeface="Arial"/>
                <a:cs typeface="+mn-cs"/>
              </a:rPr>
              <a:t>’</a:t>
            </a:r>
            <a:r>
              <a:rPr lang="en-US" dirty="0" smtClean="0">
                <a:cs typeface="+mn-cs"/>
              </a:rPr>
              <a:t> </a:t>
            </a:r>
            <a:r>
              <a:rPr lang="en-US" dirty="0" smtClean="0">
                <a:cs typeface="+mn-cs"/>
              </a:rPr>
              <a:t>differences.</a:t>
            </a:r>
            <a:endParaRPr lang="en-US" dirty="0" smtClean="0">
              <a:cs typeface="+mn-cs"/>
            </a:endParaRPr>
          </a:p>
          <a:p>
            <a:pPr eaLnBrk="1" hangingPunct="1">
              <a:defRPr/>
            </a:pPr>
            <a:endParaRPr lang="en-US" dirty="0" smtClean="0">
              <a:cs typeface="+mn-cs"/>
            </a:endParaRPr>
          </a:p>
        </p:txBody>
      </p:sp>
    </p:spTree>
    <p:extLst>
      <p:ext uri="{BB962C8B-B14F-4D97-AF65-F5344CB8AC3E}">
        <p14:creationId xmlns:p14="http://schemas.microsoft.com/office/powerpoint/2010/main" val="295178757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447800" y="2133600"/>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dirty="0">
                <a:cs typeface="+mn-cs"/>
              </a:rPr>
              <a:t>Content</a:t>
            </a:r>
          </a:p>
        </p:txBody>
      </p:sp>
      <p:sp>
        <p:nvSpPr>
          <p:cNvPr id="5123" name="Rectangle 3"/>
          <p:cNvSpPr>
            <a:spLocks noChangeArrowheads="1"/>
          </p:cNvSpPr>
          <p:nvPr/>
        </p:nvSpPr>
        <p:spPr bwMode="auto">
          <a:xfrm>
            <a:off x="3810000" y="2133600"/>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cs typeface="+mn-cs"/>
              </a:rPr>
              <a:t>Process</a:t>
            </a:r>
          </a:p>
        </p:txBody>
      </p:sp>
      <p:sp>
        <p:nvSpPr>
          <p:cNvPr id="5124" name="Rectangle 4"/>
          <p:cNvSpPr>
            <a:spLocks noChangeArrowheads="1"/>
          </p:cNvSpPr>
          <p:nvPr/>
        </p:nvSpPr>
        <p:spPr bwMode="auto">
          <a:xfrm>
            <a:off x="6324600" y="2133600"/>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dirty="0" smtClean="0">
                <a:cs typeface="+mn-cs"/>
              </a:rPr>
              <a:t>Product</a:t>
            </a:r>
            <a:endParaRPr lang="en-US" dirty="0">
              <a:cs typeface="+mn-cs"/>
            </a:endParaRPr>
          </a:p>
        </p:txBody>
      </p:sp>
      <p:sp>
        <p:nvSpPr>
          <p:cNvPr id="5125" name="Text Box 5"/>
          <p:cNvSpPr txBox="1">
            <a:spLocks noChangeArrowheads="1"/>
          </p:cNvSpPr>
          <p:nvPr/>
        </p:nvSpPr>
        <p:spPr bwMode="auto">
          <a:xfrm>
            <a:off x="2438400" y="3276600"/>
            <a:ext cx="48990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4000" dirty="0">
                <a:cs typeface="+mn-cs"/>
              </a:rPr>
              <a:t>According to Students</a:t>
            </a:r>
            <a:r>
              <a:rPr lang="ja-JP" altLang="en-US" sz="4000" dirty="0">
                <a:latin typeface="Arial"/>
                <a:cs typeface="+mn-cs"/>
              </a:rPr>
              <a:t>’</a:t>
            </a:r>
            <a:endParaRPr lang="en-US" sz="4000" dirty="0">
              <a:cs typeface="+mn-cs"/>
            </a:endParaRPr>
          </a:p>
        </p:txBody>
      </p:sp>
      <p:sp>
        <p:nvSpPr>
          <p:cNvPr id="5126" name="Rectangle 6"/>
          <p:cNvSpPr>
            <a:spLocks noChangeArrowheads="1"/>
          </p:cNvSpPr>
          <p:nvPr/>
        </p:nvSpPr>
        <p:spPr bwMode="auto">
          <a:xfrm>
            <a:off x="1447800" y="4648200"/>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cs typeface="+mn-cs"/>
              </a:rPr>
              <a:t>Readiness</a:t>
            </a:r>
          </a:p>
        </p:txBody>
      </p:sp>
      <p:sp>
        <p:nvSpPr>
          <p:cNvPr id="5127" name="Rectangle 7"/>
          <p:cNvSpPr>
            <a:spLocks noChangeArrowheads="1"/>
          </p:cNvSpPr>
          <p:nvPr/>
        </p:nvSpPr>
        <p:spPr bwMode="auto">
          <a:xfrm>
            <a:off x="3811588" y="4643438"/>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cs typeface="+mn-cs"/>
              </a:rPr>
              <a:t>Interest</a:t>
            </a:r>
          </a:p>
        </p:txBody>
      </p:sp>
      <p:sp>
        <p:nvSpPr>
          <p:cNvPr id="5128" name="Rectangle 8"/>
          <p:cNvSpPr>
            <a:spLocks noChangeArrowheads="1"/>
          </p:cNvSpPr>
          <p:nvPr/>
        </p:nvSpPr>
        <p:spPr bwMode="auto">
          <a:xfrm>
            <a:off x="6324600" y="4643438"/>
            <a:ext cx="1905000" cy="685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cs typeface="+mn-cs"/>
              </a:rPr>
              <a:t>Learning</a:t>
            </a:r>
          </a:p>
          <a:p>
            <a:pPr algn="ctr">
              <a:defRPr/>
            </a:pPr>
            <a:r>
              <a:rPr lang="en-US">
                <a:cs typeface="+mn-cs"/>
              </a:rPr>
              <a:t>Profile</a:t>
            </a:r>
          </a:p>
        </p:txBody>
      </p:sp>
      <p:sp>
        <p:nvSpPr>
          <p:cNvPr id="5129" name="Text Box 9"/>
          <p:cNvSpPr txBox="1">
            <a:spLocks noChangeArrowheads="1"/>
          </p:cNvSpPr>
          <p:nvPr/>
        </p:nvSpPr>
        <p:spPr bwMode="auto">
          <a:xfrm>
            <a:off x="136525" y="6361113"/>
            <a:ext cx="1841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1200">
              <a:cs typeface="+mn-cs"/>
            </a:endParaRPr>
          </a:p>
        </p:txBody>
      </p:sp>
      <p:sp>
        <p:nvSpPr>
          <p:cNvPr id="5130" name="Rectangle 10"/>
          <p:cNvSpPr>
            <a:spLocks noChangeArrowheads="1"/>
          </p:cNvSpPr>
          <p:nvPr/>
        </p:nvSpPr>
        <p:spPr bwMode="auto">
          <a:xfrm>
            <a:off x="838200" y="5334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4400" dirty="0" smtClean="0">
                <a:cs typeface="+mn-cs"/>
              </a:rPr>
              <a:t> </a:t>
            </a:r>
            <a:r>
              <a:rPr lang="en-US" sz="4400" dirty="0" smtClean="0">
                <a:cs typeface="+mn-cs"/>
              </a:rPr>
              <a:t>Teachers </a:t>
            </a:r>
            <a:r>
              <a:rPr lang="en-US" sz="4400" dirty="0">
                <a:cs typeface="+mn-cs"/>
              </a:rPr>
              <a:t>Can Differentiate</a:t>
            </a:r>
          </a:p>
        </p:txBody>
      </p:sp>
      <p:sp>
        <p:nvSpPr>
          <p:cNvPr id="5131" name="Text Box 11"/>
          <p:cNvSpPr txBox="1">
            <a:spLocks noChangeArrowheads="1"/>
          </p:cNvSpPr>
          <p:nvPr/>
        </p:nvSpPr>
        <p:spPr bwMode="auto">
          <a:xfrm>
            <a:off x="136525" y="6361113"/>
            <a:ext cx="66833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200">
                <a:cs typeface="+mn-cs"/>
              </a:rPr>
              <a:t>Adapted from </a:t>
            </a:r>
            <a:r>
              <a:rPr lang="en-US" sz="1200" i="1">
                <a:cs typeface="+mn-cs"/>
              </a:rPr>
              <a:t>The Differentiated Classroom:  Responding to the Needs of All Learners </a:t>
            </a:r>
            <a:r>
              <a:rPr lang="en-US" sz="1200">
                <a:cs typeface="+mn-cs"/>
              </a:rPr>
              <a:t>(Tomlinson, 1999)</a:t>
            </a:r>
          </a:p>
        </p:txBody>
      </p:sp>
      <p:sp>
        <p:nvSpPr>
          <p:cNvPr id="5132" name="Line 12"/>
          <p:cNvSpPr>
            <a:spLocks noChangeShapeType="1"/>
          </p:cNvSpPr>
          <p:nvPr/>
        </p:nvSpPr>
        <p:spPr bwMode="auto">
          <a:xfrm flipH="1">
            <a:off x="3048000" y="1447800"/>
            <a:ext cx="16002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33" name="Line 13"/>
          <p:cNvSpPr>
            <a:spLocks noChangeShapeType="1"/>
          </p:cNvSpPr>
          <p:nvPr/>
        </p:nvSpPr>
        <p:spPr bwMode="auto">
          <a:xfrm>
            <a:off x="4648200" y="1447800"/>
            <a:ext cx="17526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35" name="Line 15"/>
          <p:cNvSpPr>
            <a:spLocks noChangeShapeType="1"/>
          </p:cNvSpPr>
          <p:nvPr/>
        </p:nvSpPr>
        <p:spPr bwMode="auto">
          <a:xfrm flipH="1">
            <a:off x="3200400" y="4038600"/>
            <a:ext cx="14478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36" name="Line 16"/>
          <p:cNvSpPr>
            <a:spLocks noChangeShapeType="1"/>
          </p:cNvSpPr>
          <p:nvPr/>
        </p:nvSpPr>
        <p:spPr bwMode="auto">
          <a:xfrm>
            <a:off x="4648200" y="4038600"/>
            <a:ext cx="16002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37" name="Line 17"/>
          <p:cNvSpPr>
            <a:spLocks noChangeShapeType="1"/>
          </p:cNvSpPr>
          <p:nvPr/>
        </p:nvSpPr>
        <p:spPr bwMode="auto">
          <a:xfrm>
            <a:off x="4648200" y="40386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40" name="Line 20"/>
          <p:cNvSpPr>
            <a:spLocks noChangeShapeType="1"/>
          </p:cNvSpPr>
          <p:nvPr/>
        </p:nvSpPr>
        <p:spPr bwMode="auto">
          <a:xfrm>
            <a:off x="4648200" y="14478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Tree>
    <p:extLst>
      <p:ext uri="{BB962C8B-B14F-4D97-AF65-F5344CB8AC3E}">
        <p14:creationId xmlns:p14="http://schemas.microsoft.com/office/powerpoint/2010/main" val="31204463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Quality Curriculum is: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Organized around essential content and goals </a:t>
            </a:r>
          </a:p>
          <a:p>
            <a:r>
              <a:rPr lang="en-US" dirty="0" smtClean="0"/>
              <a:t>Aligned with content goals, assessments, and learning experiences</a:t>
            </a:r>
          </a:p>
          <a:p>
            <a:r>
              <a:rPr lang="en-US" dirty="0" smtClean="0"/>
              <a:t>Focused on student understanding</a:t>
            </a:r>
          </a:p>
          <a:p>
            <a:r>
              <a:rPr lang="en-US" dirty="0" smtClean="0"/>
              <a:t>Engaging for all students</a:t>
            </a:r>
          </a:p>
          <a:p>
            <a:r>
              <a:rPr lang="en-US" dirty="0" smtClean="0"/>
              <a:t>Authentic</a:t>
            </a:r>
          </a:p>
          <a:p>
            <a:endParaRPr lang="en-US" dirty="0"/>
          </a:p>
        </p:txBody>
      </p:sp>
    </p:spTree>
    <p:extLst>
      <p:ext uri="{BB962C8B-B14F-4D97-AF65-F5344CB8AC3E}">
        <p14:creationId xmlns:p14="http://schemas.microsoft.com/office/powerpoint/2010/main" val="374773062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3366FF"/>
                </a:solidFill>
              </a:rPr>
              <a:t>Curriculum </a:t>
            </a:r>
            <a:r>
              <a:rPr lang="en-US" i="1" dirty="0" smtClean="0">
                <a:solidFill>
                  <a:srgbClr val="3366FF"/>
                </a:solidFill>
              </a:rPr>
              <a:t>Races</a:t>
            </a:r>
            <a:r>
              <a:rPr lang="en-US" dirty="0" smtClean="0">
                <a:solidFill>
                  <a:srgbClr val="3366FF"/>
                </a:solidFill>
              </a:rPr>
              <a:t> Are Not Brain-Friendly</a:t>
            </a:r>
            <a:endParaRPr lang="en-US" dirty="0">
              <a:solidFill>
                <a:srgbClr val="3366FF"/>
              </a:solidFill>
            </a:endParaRPr>
          </a:p>
        </p:txBody>
      </p:sp>
      <p:sp>
        <p:nvSpPr>
          <p:cNvPr id="3" name="Content Placeholder 2"/>
          <p:cNvSpPr>
            <a:spLocks noGrp="1"/>
          </p:cNvSpPr>
          <p:nvPr>
            <p:ph idx="1"/>
          </p:nvPr>
        </p:nvSpPr>
        <p:spPr>
          <a:xfrm>
            <a:off x="457200" y="1905000"/>
            <a:ext cx="8229600" cy="4221163"/>
          </a:xfrm>
        </p:spPr>
        <p:txBody>
          <a:bodyPr/>
          <a:lstStyle/>
          <a:p>
            <a:pPr lvl="1"/>
            <a:r>
              <a:rPr lang="en-US" sz="3600" dirty="0" smtClean="0"/>
              <a:t>Working memory has a limited capacity</a:t>
            </a:r>
          </a:p>
          <a:p>
            <a:pPr marL="457200" lvl="1" indent="0">
              <a:buNone/>
            </a:pPr>
            <a:endParaRPr lang="en-US" sz="3600" dirty="0" smtClean="0"/>
          </a:p>
          <a:p>
            <a:pPr lvl="1"/>
            <a:r>
              <a:rPr lang="en-US" sz="3600" dirty="0" smtClean="0"/>
              <a:t>Finding meaning in new learning requires time for reflection</a:t>
            </a:r>
            <a:endParaRPr lang="en-US" sz="3600" dirty="0"/>
          </a:p>
        </p:txBody>
      </p:sp>
    </p:spTree>
    <p:extLst>
      <p:ext uri="{BB962C8B-B14F-4D97-AF65-F5344CB8AC3E}">
        <p14:creationId xmlns:p14="http://schemas.microsoft.com/office/powerpoint/2010/main" val="533114332"/>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New Learning</a:t>
            </a:r>
            <a:endParaRPr lang="en-US" dirty="0">
              <a:solidFill>
                <a:srgbClr val="3366FF"/>
              </a:solidFill>
            </a:endParaRPr>
          </a:p>
        </p:txBody>
      </p:sp>
      <p:sp>
        <p:nvSpPr>
          <p:cNvPr id="3" name="Content Placeholder 2"/>
          <p:cNvSpPr>
            <a:spLocks noGrp="1"/>
          </p:cNvSpPr>
          <p:nvPr>
            <p:ph idx="1"/>
          </p:nvPr>
        </p:nvSpPr>
        <p:spPr>
          <a:xfrm>
            <a:off x="457200" y="1417638"/>
            <a:ext cx="8229600" cy="4708525"/>
          </a:xfrm>
        </p:spPr>
        <p:txBody>
          <a:bodyPr/>
          <a:lstStyle/>
          <a:p>
            <a:pPr marL="0" indent="0">
              <a:buNone/>
            </a:pPr>
            <a:r>
              <a:rPr lang="en-US" dirty="0" smtClean="0"/>
              <a:t>Working Memory:</a:t>
            </a:r>
          </a:p>
          <a:p>
            <a:pPr marL="0" indent="0">
              <a:buNone/>
            </a:pPr>
            <a:r>
              <a:rPr lang="en-US" dirty="0" smtClean="0"/>
              <a:t>	Old belief:  </a:t>
            </a:r>
            <a:r>
              <a:rPr lang="en-US" dirty="0" smtClean="0">
                <a:solidFill>
                  <a:srgbClr val="3366FF"/>
                </a:solidFill>
              </a:rPr>
              <a:t>7 items</a:t>
            </a:r>
          </a:p>
          <a:p>
            <a:pPr marL="0" indent="0">
              <a:buNone/>
            </a:pPr>
            <a:r>
              <a:rPr lang="en-US" dirty="0" smtClean="0"/>
              <a:t>	New understanding: </a:t>
            </a:r>
            <a:r>
              <a:rPr lang="en-US" dirty="0" smtClean="0">
                <a:solidFill>
                  <a:srgbClr val="3366FF"/>
                </a:solidFill>
              </a:rPr>
              <a:t>4 items </a:t>
            </a:r>
            <a:r>
              <a:rPr lang="en-US" dirty="0" smtClean="0"/>
              <a:t>	(adolescents &amp; adults); </a:t>
            </a:r>
            <a:r>
              <a:rPr lang="en-US" dirty="0" smtClean="0">
                <a:solidFill>
                  <a:srgbClr val="3366FF"/>
                </a:solidFill>
              </a:rPr>
              <a:t>less than 4 </a:t>
            </a:r>
            <a:r>
              <a:rPr lang="en-US" dirty="0" smtClean="0"/>
              <a:t>	(preadolescents)</a:t>
            </a:r>
          </a:p>
          <a:p>
            <a:pPr marL="0" indent="0">
              <a:buNone/>
            </a:pPr>
            <a:endParaRPr lang="en-US" dirty="0"/>
          </a:p>
          <a:p>
            <a:pPr marL="0" indent="0" algn="ctr">
              <a:buNone/>
            </a:pPr>
            <a:r>
              <a:rPr lang="en-US" i="1" dirty="0" smtClean="0">
                <a:solidFill>
                  <a:srgbClr val="3366FF"/>
                </a:solidFill>
              </a:rPr>
              <a:t>The number varies depending on the learner’s motivation and level of distraction.</a:t>
            </a:r>
            <a:endParaRPr lang="en-US" i="1" dirty="0">
              <a:solidFill>
                <a:srgbClr val="3366FF"/>
              </a:solidFill>
            </a:endParaRPr>
          </a:p>
        </p:txBody>
      </p:sp>
    </p:spTree>
    <p:extLst>
      <p:ext uri="{BB962C8B-B14F-4D97-AF65-F5344CB8AC3E}">
        <p14:creationId xmlns:p14="http://schemas.microsoft.com/office/powerpoint/2010/main" val="2408774804"/>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3366FF"/>
                </a:solidFill>
              </a:rPr>
              <a:t>When Working Memory is at Capacity</a:t>
            </a:r>
            <a:endParaRPr lang="en-US" dirty="0">
              <a:solidFill>
                <a:srgbClr val="3366FF"/>
              </a:solidFill>
            </a:endParaRPr>
          </a:p>
        </p:txBody>
      </p:sp>
      <p:sp>
        <p:nvSpPr>
          <p:cNvPr id="3" name="Content Placeholder 2"/>
          <p:cNvSpPr>
            <a:spLocks noGrp="1"/>
          </p:cNvSpPr>
          <p:nvPr>
            <p:ph idx="1"/>
          </p:nvPr>
        </p:nvSpPr>
        <p:spPr>
          <a:xfrm>
            <a:off x="457200" y="1417638"/>
            <a:ext cx="8229600" cy="4708525"/>
          </a:xfrm>
        </p:spPr>
        <p:txBody>
          <a:bodyPr/>
          <a:lstStyle/>
          <a:p>
            <a:r>
              <a:rPr lang="en-US" dirty="0" smtClean="0"/>
              <a:t>Any additional information either will be rejected or will replace an item that is already there. </a:t>
            </a:r>
          </a:p>
          <a:p>
            <a:pPr marL="0" indent="0">
              <a:buNone/>
            </a:pPr>
            <a:endParaRPr lang="en-US" dirty="0" smtClean="0"/>
          </a:p>
          <a:p>
            <a:r>
              <a:rPr lang="en-US" dirty="0" smtClean="0"/>
              <a:t>As more items enter the lesson, the learner gets frustrated, and the chances that the item will be tagged for long-term storage decrease significantly.</a:t>
            </a:r>
            <a:endParaRPr lang="en-US" dirty="0"/>
          </a:p>
        </p:txBody>
      </p:sp>
    </p:spTree>
    <p:extLst>
      <p:ext uri="{BB962C8B-B14F-4D97-AF65-F5344CB8AC3E}">
        <p14:creationId xmlns:p14="http://schemas.microsoft.com/office/powerpoint/2010/main" val="270967132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Long-Term Storage</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Requires Sense and Meaning</a:t>
            </a:r>
          </a:p>
          <a:p>
            <a:pPr marL="0" indent="0">
              <a:buNone/>
            </a:pPr>
            <a:endParaRPr lang="en-US" dirty="0" smtClean="0"/>
          </a:p>
          <a:p>
            <a:pPr lvl="1"/>
            <a:r>
              <a:rPr lang="en-US" sz="3200" i="1" dirty="0" smtClean="0">
                <a:solidFill>
                  <a:srgbClr val="3366FF"/>
                </a:solidFill>
              </a:rPr>
              <a:t>Does this make sense?</a:t>
            </a:r>
          </a:p>
          <a:p>
            <a:pPr lvl="1"/>
            <a:r>
              <a:rPr lang="en-US" sz="3200" i="1" dirty="0" smtClean="0">
                <a:solidFill>
                  <a:srgbClr val="3366FF"/>
                </a:solidFill>
              </a:rPr>
              <a:t>Does this have meaning?</a:t>
            </a:r>
          </a:p>
          <a:p>
            <a:pPr marL="457200" lvl="1" indent="0">
              <a:buNone/>
            </a:pPr>
            <a:endParaRPr lang="en-US" dirty="0" smtClean="0"/>
          </a:p>
        </p:txBody>
      </p:sp>
    </p:spTree>
    <p:extLst>
      <p:ext uri="{BB962C8B-B14F-4D97-AF65-F5344CB8AC3E}">
        <p14:creationId xmlns:p14="http://schemas.microsoft.com/office/powerpoint/2010/main" val="15486154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Sense and Meaning</a:t>
            </a:r>
            <a:endParaRPr lang="en-US" dirty="0">
              <a:solidFill>
                <a:srgbClr val="3366FF"/>
              </a:solidFill>
            </a:endParaRPr>
          </a:p>
        </p:txBody>
      </p:sp>
      <p:sp>
        <p:nvSpPr>
          <p:cNvPr id="3" name="Content Placeholder 2"/>
          <p:cNvSpPr>
            <a:spLocks noGrp="1"/>
          </p:cNvSpPr>
          <p:nvPr>
            <p:ph idx="1"/>
          </p:nvPr>
        </p:nvSpPr>
        <p:spPr>
          <a:xfrm>
            <a:off x="457200" y="1143000"/>
            <a:ext cx="8229600" cy="4983163"/>
          </a:xfrm>
        </p:spPr>
        <p:txBody>
          <a:bodyPr/>
          <a:lstStyle/>
          <a:p>
            <a:pPr marL="0" indent="0" algn="ctr">
              <a:buNone/>
            </a:pPr>
            <a:r>
              <a:rPr lang="en-US" i="1" dirty="0" smtClean="0">
                <a:solidFill>
                  <a:srgbClr val="3366FF"/>
                </a:solidFill>
              </a:rPr>
              <a:t>Sense and meaning are independent of each other. </a:t>
            </a:r>
          </a:p>
          <a:p>
            <a:r>
              <a:rPr lang="en-US" i="1" dirty="0" smtClean="0"/>
              <a:t>What is an </a:t>
            </a:r>
            <a:r>
              <a:rPr lang="en-US" i="1" dirty="0"/>
              <a:t>e</a:t>
            </a:r>
            <a:r>
              <a:rPr lang="en-US" i="1" dirty="0" smtClean="0"/>
              <a:t>xample of a time that you remembered something because it made sense but had no meaning?</a:t>
            </a:r>
          </a:p>
          <a:p>
            <a:r>
              <a:rPr lang="en-US" i="1" dirty="0" smtClean="0"/>
              <a:t>What is an example of a time that you remembered something because it had meaning, but made no sense?</a:t>
            </a:r>
            <a:endParaRPr lang="en-US" i="1" dirty="0"/>
          </a:p>
        </p:txBody>
      </p:sp>
    </p:spTree>
    <p:extLst>
      <p:ext uri="{BB962C8B-B14F-4D97-AF65-F5344CB8AC3E}">
        <p14:creationId xmlns:p14="http://schemas.microsoft.com/office/powerpoint/2010/main" val="288018859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srgbClr val="3366FF"/>
                </a:solidFill>
              </a:rPr>
              <a:t>Sense and Meaning </a:t>
            </a:r>
            <a:endParaRPr lang="en-US" sz="4000" dirty="0">
              <a:solidFill>
                <a:srgbClr val="3366FF"/>
              </a:solidFill>
            </a:endParaRPr>
          </a:p>
        </p:txBody>
      </p:sp>
      <p:sp>
        <p:nvSpPr>
          <p:cNvPr id="3" name="Content Placeholder 2"/>
          <p:cNvSpPr>
            <a:spLocks noGrp="1"/>
          </p:cNvSpPr>
          <p:nvPr>
            <p:ph idx="1"/>
          </p:nvPr>
        </p:nvSpPr>
        <p:spPr/>
        <p:txBody>
          <a:bodyPr/>
          <a:lstStyle/>
          <a:p>
            <a:r>
              <a:rPr lang="en-US" dirty="0" smtClean="0"/>
              <a:t>Meaning has the greater impact on the probability that information will be stored.</a:t>
            </a:r>
          </a:p>
          <a:p>
            <a:pPr marL="0" indent="0">
              <a:buNone/>
            </a:pPr>
            <a:endParaRPr lang="en-US" dirty="0" smtClean="0"/>
          </a:p>
          <a:p>
            <a:r>
              <a:rPr lang="en-US" dirty="0" smtClean="0"/>
              <a:t>Teachers spend 90% of planning time creating lessons that make sense</a:t>
            </a:r>
            <a:r>
              <a:rPr lang="en-US" i="1" dirty="0" smtClean="0"/>
              <a:t>. What if we focused more on establishing meaning?</a:t>
            </a:r>
            <a:endParaRPr lang="en-US" i="1" dirty="0"/>
          </a:p>
        </p:txBody>
      </p:sp>
    </p:spTree>
    <p:extLst>
      <p:ext uri="{BB962C8B-B14F-4D97-AF65-F5344CB8AC3E}">
        <p14:creationId xmlns:p14="http://schemas.microsoft.com/office/powerpoint/2010/main" val="398306041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Wenatchee Criterion #3</a:t>
            </a:r>
            <a:endParaRPr lang="en-US" dirty="0">
              <a:solidFill>
                <a:srgbClr val="3366FF"/>
              </a:solidFill>
            </a:endParaRPr>
          </a:p>
        </p:txBody>
      </p:sp>
      <p:sp>
        <p:nvSpPr>
          <p:cNvPr id="3" name="Content Placeholder 2"/>
          <p:cNvSpPr>
            <a:spLocks noGrp="1"/>
          </p:cNvSpPr>
          <p:nvPr>
            <p:ph idx="1"/>
          </p:nvPr>
        </p:nvSpPr>
        <p:spPr/>
        <p:txBody>
          <a:bodyPr/>
          <a:lstStyle/>
          <a:p>
            <a:pPr marL="0" indent="0" algn="ctr">
              <a:buNone/>
            </a:pPr>
            <a:endParaRPr lang="en-US" sz="4000" b="1" i="1" dirty="0" smtClean="0">
              <a:solidFill>
                <a:schemeClr val="tx1"/>
              </a:solidFill>
              <a:latin typeface="+mn-lt"/>
              <a:ea typeface="+mn-ea"/>
              <a:cs typeface="+mn-cs"/>
            </a:endParaRPr>
          </a:p>
          <a:p>
            <a:pPr marL="0" indent="0" algn="ctr">
              <a:buNone/>
            </a:pPr>
            <a:r>
              <a:rPr lang="en-US" sz="4000" b="1" i="1" dirty="0" smtClean="0">
                <a:solidFill>
                  <a:schemeClr val="tx1"/>
                </a:solidFill>
                <a:latin typeface="+mn-lt"/>
                <a:ea typeface="+mn-ea"/>
                <a:cs typeface="+mn-cs"/>
              </a:rPr>
              <a:t>The </a:t>
            </a:r>
            <a:r>
              <a:rPr lang="en-US" sz="4000" b="1" i="1" dirty="0">
                <a:solidFill>
                  <a:schemeClr val="tx1"/>
                </a:solidFill>
                <a:latin typeface="+mn-lt"/>
                <a:ea typeface="+mn-ea"/>
                <a:cs typeface="+mn-cs"/>
              </a:rPr>
              <a:t>teacher has knowledge to design instruction for individual student learning needs and provides interventions to meet those needs.</a:t>
            </a:r>
            <a:endParaRPr lang="en-US" sz="4000" i="1" dirty="0">
              <a:solidFill>
                <a:schemeClr val="tx1"/>
              </a:solidFill>
              <a:latin typeface="+mn-lt"/>
              <a:ea typeface="+mn-ea"/>
              <a:cs typeface="+mn-cs"/>
            </a:endParaRPr>
          </a:p>
          <a:p>
            <a:endParaRPr lang="en-US" dirty="0"/>
          </a:p>
        </p:txBody>
      </p:sp>
    </p:spTree>
    <p:extLst>
      <p:ext uri="{BB962C8B-B14F-4D97-AF65-F5344CB8AC3E}">
        <p14:creationId xmlns:p14="http://schemas.microsoft.com/office/powerpoint/2010/main" val="3211041672"/>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3366FF"/>
                </a:solidFill>
              </a:rPr>
              <a:t>Essential </a:t>
            </a:r>
            <a:r>
              <a:rPr lang="en-US" dirty="0" err="1" smtClean="0">
                <a:solidFill>
                  <a:srgbClr val="3366FF"/>
                </a:solidFill>
              </a:rPr>
              <a:t>Learnings</a:t>
            </a:r>
            <a:r>
              <a:rPr lang="en-US" dirty="0" smtClean="0">
                <a:solidFill>
                  <a:srgbClr val="3366FF"/>
                </a:solidFill>
              </a:rPr>
              <a:t>: </a:t>
            </a:r>
            <a:br>
              <a:rPr lang="en-US" dirty="0" smtClean="0">
                <a:solidFill>
                  <a:srgbClr val="3366FF"/>
                </a:solidFill>
              </a:rPr>
            </a:br>
            <a:r>
              <a:rPr lang="en-US" dirty="0" smtClean="0">
                <a:solidFill>
                  <a:srgbClr val="3366FF"/>
                </a:solidFill>
              </a:rPr>
              <a:t>Different Pathways to Common Goals</a:t>
            </a:r>
            <a:endParaRPr lang="en-US" dirty="0">
              <a:solidFill>
                <a:srgbClr val="3366FF"/>
              </a:solidFill>
            </a:endParaRPr>
          </a:p>
        </p:txBody>
      </p:sp>
      <p:sp>
        <p:nvSpPr>
          <p:cNvPr id="3" name="Content Placeholder 2"/>
          <p:cNvSpPr>
            <a:spLocks noGrp="1"/>
          </p:cNvSpPr>
          <p:nvPr>
            <p:ph idx="1"/>
          </p:nvPr>
        </p:nvSpPr>
        <p:spPr>
          <a:xfrm>
            <a:off x="457200" y="2895600"/>
            <a:ext cx="8229600" cy="3230563"/>
          </a:xfrm>
        </p:spPr>
        <p:txBody>
          <a:bodyPr/>
          <a:lstStyle/>
          <a:p>
            <a:r>
              <a:rPr lang="en-US" dirty="0" smtClean="0"/>
              <a:t>Students spend time working individually and in small groups to concentrate on the specific skills and knowledge they need to move ahead.</a:t>
            </a:r>
            <a:endParaRPr lang="en-US" dirty="0"/>
          </a:p>
        </p:txBody>
      </p:sp>
    </p:spTree>
    <p:extLst>
      <p:ext uri="{BB962C8B-B14F-4D97-AF65-F5344CB8AC3E}">
        <p14:creationId xmlns:p14="http://schemas.microsoft.com/office/powerpoint/2010/main" val="388243831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defRPr/>
            </a:pPr>
            <a:r>
              <a:rPr lang="en-US" dirty="0" smtClean="0">
                <a:solidFill>
                  <a:srgbClr val="3366FF"/>
                </a:solidFill>
                <a:cs typeface="+mj-cs"/>
              </a:rPr>
              <a:t>Differentiation </a:t>
            </a:r>
            <a:r>
              <a:rPr lang="en-US" dirty="0" smtClean="0">
                <a:solidFill>
                  <a:srgbClr val="3366FF"/>
                </a:solidFill>
                <a:cs typeface="+mj-cs"/>
              </a:rPr>
              <a:t>Strategies </a:t>
            </a:r>
            <a:endParaRPr lang="en-US" dirty="0" smtClean="0">
              <a:solidFill>
                <a:srgbClr val="3366FF"/>
              </a:solidFill>
              <a:cs typeface="+mj-cs"/>
            </a:endParaRPr>
          </a:p>
        </p:txBody>
      </p:sp>
      <p:sp>
        <p:nvSpPr>
          <p:cNvPr id="11268" name="Rectangle 4"/>
          <p:cNvSpPr>
            <a:spLocks noGrp="1" noChangeArrowheads="1"/>
          </p:cNvSpPr>
          <p:nvPr>
            <p:ph type="body" idx="1"/>
          </p:nvPr>
        </p:nvSpPr>
        <p:spPr>
          <a:xfrm>
            <a:off x="457200" y="1219200"/>
            <a:ext cx="8229600" cy="4906963"/>
          </a:xfrm>
        </p:spPr>
        <p:txBody>
          <a:bodyPr/>
          <a:lstStyle/>
          <a:p>
            <a:pPr marL="0" indent="0" eaLnBrk="1" hangingPunct="1">
              <a:buNone/>
              <a:defRPr/>
            </a:pPr>
            <a:endParaRPr lang="en-US" dirty="0" smtClean="0">
              <a:cs typeface="+mn-cs"/>
            </a:endParaRPr>
          </a:p>
          <a:p>
            <a:pPr eaLnBrk="1" hangingPunct="1">
              <a:defRPr/>
            </a:pPr>
            <a:r>
              <a:rPr lang="en-US" dirty="0" smtClean="0">
                <a:cs typeface="+mn-cs"/>
              </a:rPr>
              <a:t>All </a:t>
            </a:r>
            <a:r>
              <a:rPr lang="en-US" dirty="0" smtClean="0">
                <a:cs typeface="+mn-cs"/>
              </a:rPr>
              <a:t>strategies are aligned with instructional goals and objectives</a:t>
            </a:r>
          </a:p>
          <a:p>
            <a:pPr eaLnBrk="1" hangingPunct="1">
              <a:defRPr/>
            </a:pPr>
            <a:endParaRPr lang="en-US" dirty="0" smtClean="0">
              <a:cs typeface="+mn-cs"/>
            </a:endParaRPr>
          </a:p>
          <a:p>
            <a:pPr eaLnBrk="1" hangingPunct="1">
              <a:defRPr/>
            </a:pPr>
            <a:r>
              <a:rPr lang="en-US" dirty="0" smtClean="0">
                <a:cs typeface="+mn-cs"/>
              </a:rPr>
              <a:t>Specific strategies are selected based on </a:t>
            </a:r>
          </a:p>
          <a:p>
            <a:pPr lvl="1" eaLnBrk="1" hangingPunct="1">
              <a:defRPr/>
            </a:pPr>
            <a:r>
              <a:rPr lang="en-US" dirty="0" smtClean="0"/>
              <a:t>Focus of instruction</a:t>
            </a:r>
          </a:p>
          <a:p>
            <a:pPr lvl="1" eaLnBrk="1" hangingPunct="1">
              <a:defRPr/>
            </a:pPr>
            <a:r>
              <a:rPr lang="en-US" dirty="0" smtClean="0"/>
              <a:t>Focus of differentiation	</a:t>
            </a:r>
          </a:p>
          <a:p>
            <a:pPr eaLnBrk="1" hangingPunct="1">
              <a:buFontTx/>
              <a:buNone/>
              <a:defRPr/>
            </a:pPr>
            <a:endParaRPr lang="en-US" dirty="0" smtClean="0">
              <a:cs typeface="+mn-cs"/>
            </a:endParaRPr>
          </a:p>
        </p:txBody>
      </p:sp>
    </p:spTree>
    <p:extLst>
      <p:ext uri="{BB962C8B-B14F-4D97-AF65-F5344CB8AC3E}">
        <p14:creationId xmlns:p14="http://schemas.microsoft.com/office/powerpoint/2010/main" val="91994728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 Readiness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Readiness is not a synonym for ability</a:t>
            </a:r>
          </a:p>
          <a:p>
            <a:pPr marL="0" indent="0">
              <a:buNone/>
            </a:pPr>
            <a:endParaRPr lang="en-US" dirty="0" smtClean="0"/>
          </a:p>
          <a:p>
            <a:r>
              <a:rPr lang="en-US" dirty="0" smtClean="0"/>
              <a:t>Readiness changes from topic to topic, skill to skill</a:t>
            </a:r>
          </a:p>
          <a:p>
            <a:endParaRPr lang="en-US" dirty="0"/>
          </a:p>
        </p:txBody>
      </p:sp>
    </p:spTree>
    <p:extLst>
      <p:ext uri="{BB962C8B-B14F-4D97-AF65-F5344CB8AC3E}">
        <p14:creationId xmlns:p14="http://schemas.microsoft.com/office/powerpoint/2010/main" val="183545065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Zone of Proximal Development</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ZPD:</a:t>
            </a:r>
          </a:p>
          <a:p>
            <a:pPr lvl="1"/>
            <a:r>
              <a:rPr lang="en-US" dirty="0" smtClean="0"/>
              <a:t>A task should be a little beyond the learners’ current reach, and students should have a support system to scaffold their work and help them bridge the gap between what they can do at the outset of the task and what they need to be able to do as a result of the task.</a:t>
            </a:r>
            <a:endParaRPr lang="en-US" dirty="0"/>
          </a:p>
        </p:txBody>
      </p:sp>
    </p:spTree>
    <p:extLst>
      <p:ext uri="{BB962C8B-B14F-4D97-AF65-F5344CB8AC3E}">
        <p14:creationId xmlns:p14="http://schemas.microsoft.com/office/powerpoint/2010/main" val="206202346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Readiness-Based Assessments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solidFill>
                  <a:srgbClr val="3366FF"/>
                </a:solidFill>
              </a:rPr>
              <a:t>Caution:</a:t>
            </a:r>
          </a:p>
          <a:p>
            <a:pPr lvl="1"/>
            <a:r>
              <a:rPr lang="en-US" dirty="0" smtClean="0"/>
              <a:t>There are many students who struggle with fundamental skills but who understand the content accurately and are keen thinkers.</a:t>
            </a:r>
          </a:p>
          <a:p>
            <a:pPr lvl="1"/>
            <a:r>
              <a:rPr lang="en-US" dirty="0" smtClean="0"/>
              <a:t>Scaffolding is important here</a:t>
            </a:r>
          </a:p>
          <a:p>
            <a:pPr lvl="1"/>
            <a:r>
              <a:rPr lang="en-US" dirty="0" smtClean="0"/>
              <a:t>Do not allow one indicator to skew your understanding of a student’s capacity to make sense of, apply, or transfer knowledge</a:t>
            </a:r>
          </a:p>
          <a:p>
            <a:pPr lvl="1"/>
            <a:endParaRPr lang="en-US" dirty="0"/>
          </a:p>
        </p:txBody>
      </p:sp>
    </p:spTree>
    <p:extLst>
      <p:ext uri="{BB962C8B-B14F-4D97-AF65-F5344CB8AC3E}">
        <p14:creationId xmlns:p14="http://schemas.microsoft.com/office/powerpoint/2010/main" val="57319544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Text Box 3"/>
          <p:cNvSpPr txBox="1">
            <a:spLocks noChangeArrowheads="1"/>
          </p:cNvSpPr>
          <p:nvPr/>
        </p:nvSpPr>
        <p:spPr bwMode="auto">
          <a:xfrm>
            <a:off x="1371600" y="304800"/>
            <a:ext cx="56388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spcBef>
                <a:spcPct val="50000"/>
              </a:spcBef>
            </a:pPr>
            <a:r>
              <a:rPr lang="en-US" sz="4200" b="1" dirty="0">
                <a:solidFill>
                  <a:srgbClr val="3366FF"/>
                </a:solidFill>
              </a:rPr>
              <a:t>Proficiency </a:t>
            </a:r>
            <a:r>
              <a:rPr lang="en-US" sz="4200" b="1" dirty="0" smtClean="0">
                <a:solidFill>
                  <a:srgbClr val="3366FF"/>
                </a:solidFill>
              </a:rPr>
              <a:t>Scales</a:t>
            </a:r>
            <a:endParaRPr lang="en-US" sz="4200" dirty="0">
              <a:solidFill>
                <a:srgbClr val="3366FF"/>
              </a:solidFill>
            </a:endParaRPr>
          </a:p>
        </p:txBody>
      </p:sp>
      <p:graphicFrame>
        <p:nvGraphicFramePr>
          <p:cNvPr id="113666" name="Object 2"/>
          <p:cNvGraphicFramePr>
            <a:graphicFrameLocks noChangeAspect="1"/>
          </p:cNvGraphicFramePr>
          <p:nvPr/>
        </p:nvGraphicFramePr>
        <p:xfrm>
          <a:off x="609600" y="1752600"/>
          <a:ext cx="7727950" cy="3351213"/>
        </p:xfrm>
        <a:graphic>
          <a:graphicData uri="http://schemas.openxmlformats.org/presentationml/2006/ole">
            <mc:AlternateContent xmlns:mc="http://schemas.openxmlformats.org/markup-compatibility/2006">
              <mc:Choice xmlns:v="urn:schemas-microsoft-com:vml" Requires="v">
                <p:oleObj spid="_x0000_s1027" name="Document" r:id="rId4" imgW="24939683" imgH="10819048" progId="Word.Document.8">
                  <p:embed/>
                </p:oleObj>
              </mc:Choice>
              <mc:Fallback>
                <p:oleObj name="Document" r:id="rId4" imgW="24939683" imgH="10819048"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752600"/>
                        <a:ext cx="7727950" cy="335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359268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9811"/>
                                        </p:tgtEl>
                                        <p:attrNameLst>
                                          <p:attrName>style.visibility</p:attrName>
                                        </p:attrNameLst>
                                      </p:cBhvr>
                                      <p:to>
                                        <p:strVal val="visible"/>
                                      </p:to>
                                    </p:set>
                                    <p:animEffect transition="in" filter="box(in)">
                                      <p:cBhvr>
                                        <p:cTn id="7" dur="500"/>
                                        <p:tgtEl>
                                          <p:spTgt spid="119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416" name="Group 24"/>
          <p:cNvGraphicFramePr>
            <a:graphicFrameLocks noGrp="1"/>
          </p:cNvGraphicFramePr>
          <p:nvPr/>
        </p:nvGraphicFramePr>
        <p:xfrm>
          <a:off x="177800" y="1052513"/>
          <a:ext cx="8786813" cy="4400549"/>
        </p:xfrm>
        <a:graphic>
          <a:graphicData uri="http://schemas.openxmlformats.org/drawingml/2006/table">
            <a:tbl>
              <a:tblPr/>
              <a:tblGrid>
                <a:gridCol w="1276833"/>
                <a:gridCol w="7509980"/>
              </a:tblGrid>
              <a:tr h="100905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In addition to exhibiting level 3 performance, in-depth inferences and applications that go BEYOND what was taught in class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0905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No major errors or omissions regarding any of the information and/or processes (SIMPLE OR COMPLEX) that were explicitly taught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11720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No major errors or omissions regarding the SIMPLER details and processes BUT major errors or omissions regarding the more complex ideas and processes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8423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With HELP, a partial knowledge of some of the simpler and complex details and processes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8098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Even with help, no understanding or skill demonstrated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15733" name="Text Box 22"/>
          <p:cNvSpPr txBox="1">
            <a:spLocks noChangeArrowheads="1"/>
          </p:cNvSpPr>
          <p:nvPr/>
        </p:nvSpPr>
        <p:spPr bwMode="auto">
          <a:xfrm>
            <a:off x="900113" y="334963"/>
            <a:ext cx="73437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spcBef>
                <a:spcPct val="50000"/>
              </a:spcBef>
            </a:pPr>
            <a:r>
              <a:rPr lang="en-US" sz="3600" b="1" dirty="0">
                <a:solidFill>
                  <a:srgbClr val="C00000"/>
                </a:solidFill>
                <a:latin typeface="Arial" charset="0"/>
                <a:cs typeface="Arial" charset="0"/>
              </a:rPr>
              <a:t>Scale </a:t>
            </a:r>
            <a:endParaRPr lang="en-US" sz="2800" b="1" dirty="0">
              <a:solidFill>
                <a:srgbClr val="3366FF"/>
              </a:solidFill>
              <a:latin typeface="Arial" charset="0"/>
              <a:cs typeface="Arial" charset="0"/>
            </a:endParaRPr>
          </a:p>
        </p:txBody>
      </p:sp>
    </p:spTree>
    <p:extLst>
      <p:ext uri="{BB962C8B-B14F-4D97-AF65-F5344CB8AC3E}">
        <p14:creationId xmlns:p14="http://schemas.microsoft.com/office/powerpoint/2010/main" val="590756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Text Box 2"/>
          <p:cNvSpPr txBox="1">
            <a:spLocks noChangeArrowheads="1"/>
          </p:cNvSpPr>
          <p:nvPr/>
        </p:nvSpPr>
        <p:spPr bwMode="auto">
          <a:xfrm>
            <a:off x="0" y="304800"/>
            <a:ext cx="7162800" cy="62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lnSpc>
                <a:spcPct val="75000"/>
              </a:lnSpc>
              <a:spcBef>
                <a:spcPct val="50000"/>
              </a:spcBef>
            </a:pPr>
            <a:r>
              <a:rPr lang="en-US" sz="4400" dirty="0">
                <a:solidFill>
                  <a:srgbClr val="3366FF"/>
                </a:solidFill>
                <a:latin typeface="Arial" charset="0"/>
                <a:cs typeface="Arial" charset="0"/>
              </a:rPr>
              <a:t>Clean Refrigerator</a:t>
            </a:r>
          </a:p>
        </p:txBody>
      </p:sp>
      <p:sp>
        <p:nvSpPr>
          <p:cNvPr id="617475" name="Text Box 3"/>
          <p:cNvSpPr txBox="1">
            <a:spLocks noChangeArrowheads="1"/>
          </p:cNvSpPr>
          <p:nvPr/>
        </p:nvSpPr>
        <p:spPr bwMode="auto">
          <a:xfrm>
            <a:off x="457200" y="1219200"/>
            <a:ext cx="8382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spcBef>
                <a:spcPct val="50000"/>
              </a:spcBef>
            </a:pPr>
            <a:r>
              <a:rPr lang="en-US" sz="2800">
                <a:latin typeface="Arial" charset="0"/>
                <a:cs typeface="Arial" charset="0"/>
              </a:rPr>
              <a:t>4	Entire refrigerator is sparkling and smells 	clean. All items are fresh, in proper containers 	(original or Tupperware, with lids), and 	organized into categories.</a:t>
            </a:r>
          </a:p>
        </p:txBody>
      </p:sp>
      <p:sp>
        <p:nvSpPr>
          <p:cNvPr id="617476" name="Text Box 4"/>
          <p:cNvSpPr txBox="1">
            <a:spLocks noChangeArrowheads="1"/>
          </p:cNvSpPr>
          <p:nvPr/>
        </p:nvSpPr>
        <p:spPr bwMode="auto">
          <a:xfrm>
            <a:off x="457200" y="3200400"/>
            <a:ext cx="8229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spcBef>
                <a:spcPct val="50000"/>
              </a:spcBef>
            </a:pPr>
            <a:r>
              <a:rPr lang="en-US" sz="2800">
                <a:latin typeface="Arial" charset="0"/>
                <a:cs typeface="Arial" charset="0"/>
              </a:rPr>
              <a:t>3 	Refrigerator is generally wiped clean. All 	items are relatively fresh, in some type of 	container (some plastic lids are missing or 	don’</a:t>
            </a:r>
            <a:r>
              <a:rPr lang="en-US" altLang="ja-JP" sz="2800">
                <a:latin typeface="Arial" charset="0"/>
                <a:cs typeface="Arial" charset="0"/>
              </a:rPr>
              <a:t>t fit) and are sitting upright.</a:t>
            </a:r>
            <a:endParaRPr lang="en-US" sz="2800">
              <a:latin typeface="Arial" charset="0"/>
              <a:cs typeface="Arial" charset="0"/>
            </a:endParaRPr>
          </a:p>
        </p:txBody>
      </p:sp>
    </p:spTree>
    <p:extLst>
      <p:ext uri="{BB962C8B-B14F-4D97-AF65-F5344CB8AC3E}">
        <p14:creationId xmlns:p14="http://schemas.microsoft.com/office/powerpoint/2010/main" val="16755998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iterate type="wd">
                                    <p:tmPct val="100000"/>
                                  </p:iterate>
                                  <p:childTnLst>
                                    <p:set>
                                      <p:cBhvr>
                                        <p:cTn id="6" dur="1" fill="hold">
                                          <p:stCondLst>
                                            <p:cond delay="0"/>
                                          </p:stCondLst>
                                        </p:cTn>
                                        <p:tgtEl>
                                          <p:spTgt spid="617474"/>
                                        </p:tgtEl>
                                        <p:attrNameLst>
                                          <p:attrName>style.visibility</p:attrName>
                                        </p:attrNameLst>
                                      </p:cBhvr>
                                      <p:to>
                                        <p:strVal val="visible"/>
                                      </p:to>
                                    </p:set>
                                    <p:animEffect transition="in" filter="dissolve">
                                      <p:cBhvr>
                                        <p:cTn id="7" dur="300"/>
                                        <p:tgtEl>
                                          <p:spTgt spid="6174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iterate type="wd">
                                    <p:tmPct val="100000"/>
                                  </p:iterate>
                                  <p:childTnLst>
                                    <p:set>
                                      <p:cBhvr>
                                        <p:cTn id="11" dur="1" fill="hold">
                                          <p:stCondLst>
                                            <p:cond delay="0"/>
                                          </p:stCondLst>
                                        </p:cTn>
                                        <p:tgtEl>
                                          <p:spTgt spid="617475"/>
                                        </p:tgtEl>
                                        <p:attrNameLst>
                                          <p:attrName>style.visibility</p:attrName>
                                        </p:attrNameLst>
                                      </p:cBhvr>
                                      <p:to>
                                        <p:strVal val="visible"/>
                                      </p:to>
                                    </p:set>
                                    <p:animEffect transition="in" filter="dissolve">
                                      <p:cBhvr>
                                        <p:cTn id="12" dur="300"/>
                                        <p:tgtEl>
                                          <p:spTgt spid="6174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iterate type="wd">
                                    <p:tmPct val="100000"/>
                                  </p:iterate>
                                  <p:childTnLst>
                                    <p:set>
                                      <p:cBhvr>
                                        <p:cTn id="16" dur="1" fill="hold">
                                          <p:stCondLst>
                                            <p:cond delay="0"/>
                                          </p:stCondLst>
                                        </p:cTn>
                                        <p:tgtEl>
                                          <p:spTgt spid="617476"/>
                                        </p:tgtEl>
                                        <p:attrNameLst>
                                          <p:attrName>style.visibility</p:attrName>
                                        </p:attrNameLst>
                                      </p:cBhvr>
                                      <p:to>
                                        <p:strVal val="visible"/>
                                      </p:to>
                                    </p:set>
                                    <p:animEffect transition="in" filter="dissolve">
                                      <p:cBhvr>
                                        <p:cTn id="17" dur="300"/>
                                        <p:tgtEl>
                                          <p:spTgt spid="617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474" grpId="0" autoUpdateAnimBg="0"/>
      <p:bldP spid="617475" grpId="0" autoUpdateAnimBg="0"/>
      <p:bldP spid="617476"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Text Box 2"/>
          <p:cNvSpPr txBox="1">
            <a:spLocks noChangeArrowheads="1"/>
          </p:cNvSpPr>
          <p:nvPr/>
        </p:nvSpPr>
        <p:spPr bwMode="auto">
          <a:xfrm>
            <a:off x="457200" y="381000"/>
            <a:ext cx="8229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spcBef>
                <a:spcPct val="50000"/>
              </a:spcBef>
            </a:pPr>
            <a:r>
              <a:rPr lang="en-US" sz="2800">
                <a:latin typeface="Arial" charset="0"/>
                <a:cs typeface="Arial" charset="0"/>
              </a:rPr>
              <a:t>2	Some of the shelves are wiped clean, although there are some crusty spots. There are some suspicious smells. Items are in containers, but there seems to be some green stuff growing in some of the plastic containers.</a:t>
            </a:r>
          </a:p>
        </p:txBody>
      </p:sp>
      <p:sp>
        <p:nvSpPr>
          <p:cNvPr id="618499" name="Text Box 3"/>
          <p:cNvSpPr txBox="1">
            <a:spLocks noChangeArrowheads="1"/>
          </p:cNvSpPr>
          <p:nvPr/>
        </p:nvSpPr>
        <p:spPr bwMode="auto">
          <a:xfrm>
            <a:off x="457200" y="3200400"/>
            <a:ext cx="8305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eaLnBrk="1" hangingPunct="1">
              <a:spcBef>
                <a:spcPct val="50000"/>
              </a:spcBef>
            </a:pPr>
            <a:r>
              <a:rPr lang="en-US" sz="2800">
                <a:latin typeface="Arial" charset="0"/>
                <a:cs typeface="Arial" charset="0"/>
              </a:rPr>
              <a:t>1	Items stick to the shelves when they are picked up. The smells linger long after the refrigerator door is closed. Several items need to be thrown out—plastic containers and all.</a:t>
            </a:r>
          </a:p>
        </p:txBody>
      </p:sp>
    </p:spTree>
    <p:extLst>
      <p:ext uri="{BB962C8B-B14F-4D97-AF65-F5344CB8AC3E}">
        <p14:creationId xmlns:p14="http://schemas.microsoft.com/office/powerpoint/2010/main" val="3392475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iterate type="wd">
                                    <p:tmPct val="100000"/>
                                  </p:iterate>
                                  <p:childTnLst>
                                    <p:set>
                                      <p:cBhvr>
                                        <p:cTn id="6" dur="1" fill="hold">
                                          <p:stCondLst>
                                            <p:cond delay="0"/>
                                          </p:stCondLst>
                                        </p:cTn>
                                        <p:tgtEl>
                                          <p:spTgt spid="618498"/>
                                        </p:tgtEl>
                                        <p:attrNameLst>
                                          <p:attrName>style.visibility</p:attrName>
                                        </p:attrNameLst>
                                      </p:cBhvr>
                                      <p:to>
                                        <p:strVal val="visible"/>
                                      </p:to>
                                    </p:set>
                                    <p:animEffect transition="in" filter="dissolve">
                                      <p:cBhvr>
                                        <p:cTn id="7" dur="300"/>
                                        <p:tgtEl>
                                          <p:spTgt spid="6184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iterate type="wd">
                                    <p:tmPct val="100000"/>
                                  </p:iterate>
                                  <p:childTnLst>
                                    <p:set>
                                      <p:cBhvr>
                                        <p:cTn id="11" dur="1" fill="hold">
                                          <p:stCondLst>
                                            <p:cond delay="0"/>
                                          </p:stCondLst>
                                        </p:cTn>
                                        <p:tgtEl>
                                          <p:spTgt spid="618499"/>
                                        </p:tgtEl>
                                        <p:attrNameLst>
                                          <p:attrName>style.visibility</p:attrName>
                                        </p:attrNameLst>
                                      </p:cBhvr>
                                      <p:to>
                                        <p:strVal val="visible"/>
                                      </p:to>
                                    </p:set>
                                    <p:animEffect transition="in" filter="dissolve">
                                      <p:cBhvr>
                                        <p:cTn id="12" dur="300"/>
                                        <p:tgtEl>
                                          <p:spTgt spid="618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98" grpId="0" autoUpdateAnimBg="0"/>
      <p:bldP spid="61849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lstStyle/>
          <a:p>
            <a:pPr algn="ctr"/>
            <a:r>
              <a:rPr lang="en-US" dirty="0" smtClean="0">
                <a:solidFill>
                  <a:srgbClr val="3366FF"/>
                </a:solidFill>
              </a:rPr>
              <a:t>Differentiating Content, Process, and Product Based on Student Readiness</a:t>
            </a:r>
            <a:endParaRPr lang="en-US" dirty="0">
              <a:solidFill>
                <a:srgbClr val="3366FF"/>
              </a:solidFill>
            </a:endParaRPr>
          </a:p>
        </p:txBody>
      </p:sp>
      <p:sp>
        <p:nvSpPr>
          <p:cNvPr id="3" name="Content Placeholder 2"/>
          <p:cNvSpPr>
            <a:spLocks noGrp="1"/>
          </p:cNvSpPr>
          <p:nvPr>
            <p:ph idx="1"/>
          </p:nvPr>
        </p:nvSpPr>
        <p:spPr>
          <a:xfrm>
            <a:off x="457200" y="2362200"/>
            <a:ext cx="8229600" cy="3763963"/>
          </a:xfrm>
        </p:spPr>
        <p:txBody>
          <a:bodyPr/>
          <a:lstStyle/>
          <a:p>
            <a:r>
              <a:rPr lang="en-US" dirty="0" smtClean="0">
                <a:solidFill>
                  <a:srgbClr val="3366FF"/>
                </a:solidFill>
              </a:rPr>
              <a:t>Content:</a:t>
            </a:r>
          </a:p>
          <a:p>
            <a:pPr lvl="1"/>
            <a:r>
              <a:rPr lang="en-US" dirty="0" smtClean="0"/>
              <a:t>Use video images to augment text</a:t>
            </a:r>
          </a:p>
          <a:p>
            <a:pPr lvl="1"/>
            <a:r>
              <a:rPr lang="en-US" dirty="0" smtClean="0"/>
              <a:t>Offer demos during a lecture</a:t>
            </a:r>
          </a:p>
          <a:p>
            <a:pPr lvl="1"/>
            <a:r>
              <a:rPr lang="en-US" dirty="0" smtClean="0"/>
              <a:t>Summarize key ideas for students</a:t>
            </a:r>
          </a:p>
          <a:p>
            <a:pPr lvl="1"/>
            <a:r>
              <a:rPr lang="en-US" dirty="0" smtClean="0"/>
              <a:t>Bookmark a university website for those who are advanced</a:t>
            </a:r>
          </a:p>
          <a:p>
            <a:pPr lvl="1"/>
            <a:r>
              <a:rPr lang="en-US" dirty="0" smtClean="0"/>
              <a:t>Provide partial notes for students</a:t>
            </a:r>
          </a:p>
        </p:txBody>
      </p:sp>
    </p:spTree>
    <p:extLst>
      <p:ext uri="{BB962C8B-B14F-4D97-AF65-F5344CB8AC3E}">
        <p14:creationId xmlns:p14="http://schemas.microsoft.com/office/powerpoint/2010/main" val="413458174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5440363"/>
          </a:xfrm>
        </p:spPr>
        <p:txBody>
          <a:bodyPr/>
          <a:lstStyle/>
          <a:p>
            <a:r>
              <a:rPr lang="en-US" sz="3600" dirty="0" smtClean="0">
                <a:solidFill>
                  <a:srgbClr val="3366FF"/>
                </a:solidFill>
                <a:latin typeface="+mn-lt"/>
                <a:ea typeface="+mn-ea"/>
                <a:cs typeface="+mn-cs"/>
              </a:rPr>
              <a:t>3.1</a:t>
            </a:r>
            <a:r>
              <a:rPr lang="en-US" sz="3600" dirty="0" smtClean="0">
                <a:solidFill>
                  <a:schemeClr val="tx1"/>
                </a:solidFill>
                <a:latin typeface="+mn-lt"/>
                <a:ea typeface="+mn-ea"/>
                <a:cs typeface="+mn-cs"/>
              </a:rPr>
              <a:t>  The teacher knows individual student learning needs to design instruction.</a:t>
            </a:r>
          </a:p>
          <a:p>
            <a:r>
              <a:rPr lang="en-US" sz="3600" dirty="0" smtClean="0">
                <a:solidFill>
                  <a:srgbClr val="3366FF"/>
                </a:solidFill>
                <a:latin typeface="+mn-lt"/>
                <a:ea typeface="+mn-ea"/>
                <a:cs typeface="+mn-cs"/>
              </a:rPr>
              <a:t>3.2</a:t>
            </a:r>
            <a:r>
              <a:rPr lang="en-US" sz="3600" dirty="0" smtClean="0">
                <a:solidFill>
                  <a:schemeClr val="tx1"/>
                </a:solidFill>
                <a:latin typeface="+mn-lt"/>
                <a:ea typeface="+mn-ea"/>
                <a:cs typeface="+mn-cs"/>
              </a:rPr>
              <a:t>  The teacher provides interventions to meet individual student learning needs.</a:t>
            </a:r>
          </a:p>
          <a:p>
            <a:r>
              <a:rPr lang="en-US" sz="3600" dirty="0" smtClean="0">
                <a:solidFill>
                  <a:srgbClr val="3366FF"/>
                </a:solidFill>
                <a:latin typeface="+mn-lt"/>
                <a:ea typeface="+mn-ea"/>
                <a:cs typeface="+mn-cs"/>
              </a:rPr>
              <a:t>3.3</a:t>
            </a:r>
            <a:r>
              <a:rPr lang="en-US" sz="3600" dirty="0" smtClean="0">
                <a:solidFill>
                  <a:schemeClr val="tx1"/>
                </a:solidFill>
                <a:latin typeface="+mn-lt"/>
                <a:ea typeface="+mn-ea"/>
                <a:cs typeface="+mn-cs"/>
              </a:rPr>
              <a:t>  The teacher plans and prepares for use of materials and technology.</a:t>
            </a:r>
          </a:p>
          <a:p>
            <a:endParaRPr lang="en-US" dirty="0"/>
          </a:p>
        </p:txBody>
      </p:sp>
    </p:spTree>
    <p:extLst>
      <p:ext uri="{BB962C8B-B14F-4D97-AF65-F5344CB8AC3E}">
        <p14:creationId xmlns:p14="http://schemas.microsoft.com/office/powerpoint/2010/main" val="346804861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Student-Readiness</a:t>
            </a:r>
            <a:endParaRPr lang="en-US" dirty="0">
              <a:solidFill>
                <a:srgbClr val="3366FF"/>
              </a:solidFill>
            </a:endParaRPr>
          </a:p>
        </p:txBody>
      </p:sp>
      <p:sp>
        <p:nvSpPr>
          <p:cNvPr id="3" name="Content Placeholder 2"/>
          <p:cNvSpPr>
            <a:spLocks noGrp="1"/>
          </p:cNvSpPr>
          <p:nvPr>
            <p:ph idx="1"/>
          </p:nvPr>
        </p:nvSpPr>
        <p:spPr>
          <a:xfrm>
            <a:off x="457200" y="1295400"/>
            <a:ext cx="8229600" cy="4830763"/>
          </a:xfrm>
        </p:spPr>
        <p:txBody>
          <a:bodyPr/>
          <a:lstStyle/>
          <a:p>
            <a:r>
              <a:rPr lang="en-US" dirty="0" smtClean="0">
                <a:solidFill>
                  <a:srgbClr val="3366FF"/>
                </a:solidFill>
              </a:rPr>
              <a:t>Process:</a:t>
            </a:r>
          </a:p>
          <a:p>
            <a:pPr lvl="1"/>
            <a:r>
              <a:rPr lang="en-US" dirty="0" smtClean="0"/>
              <a:t>Increase or decrease the complexity of the task</a:t>
            </a:r>
          </a:p>
          <a:p>
            <a:pPr lvl="1"/>
            <a:r>
              <a:rPr lang="en-US" dirty="0" smtClean="0"/>
              <a:t>Increase or decrease the number of variables in the task</a:t>
            </a:r>
          </a:p>
          <a:p>
            <a:pPr lvl="1"/>
            <a:r>
              <a:rPr lang="en-US" dirty="0" smtClean="0"/>
              <a:t>Ask students to work with partners versus working alone</a:t>
            </a:r>
          </a:p>
          <a:p>
            <a:pPr lvl="1"/>
            <a:r>
              <a:rPr lang="en-US" dirty="0" smtClean="0"/>
              <a:t>Provide additional models</a:t>
            </a:r>
            <a:endParaRPr lang="en-US" dirty="0"/>
          </a:p>
        </p:txBody>
      </p:sp>
    </p:spTree>
    <p:extLst>
      <p:ext uri="{BB962C8B-B14F-4D97-AF65-F5344CB8AC3E}">
        <p14:creationId xmlns:p14="http://schemas.microsoft.com/office/powerpoint/2010/main" val="297068187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Student-Readiness</a:t>
            </a:r>
            <a:endParaRPr lang="en-US" dirty="0">
              <a:solidFill>
                <a:srgbClr val="3366FF"/>
              </a:solidFill>
            </a:endParaRPr>
          </a:p>
        </p:txBody>
      </p:sp>
      <p:sp>
        <p:nvSpPr>
          <p:cNvPr id="3" name="Content Placeholder 2"/>
          <p:cNvSpPr>
            <a:spLocks noGrp="1"/>
          </p:cNvSpPr>
          <p:nvPr>
            <p:ph idx="1"/>
          </p:nvPr>
        </p:nvSpPr>
        <p:spPr>
          <a:xfrm>
            <a:off x="457200" y="1219200"/>
            <a:ext cx="8229600" cy="4906963"/>
          </a:xfrm>
        </p:spPr>
        <p:txBody>
          <a:bodyPr/>
          <a:lstStyle/>
          <a:p>
            <a:r>
              <a:rPr lang="en-US" dirty="0" smtClean="0">
                <a:solidFill>
                  <a:srgbClr val="3366FF"/>
                </a:solidFill>
              </a:rPr>
              <a:t>Product:</a:t>
            </a:r>
          </a:p>
          <a:p>
            <a:pPr lvl="1"/>
            <a:r>
              <a:rPr lang="en-US" dirty="0" smtClean="0"/>
              <a:t>Provide more check-in dates for students who need it</a:t>
            </a:r>
          </a:p>
          <a:p>
            <a:pPr lvl="1"/>
            <a:r>
              <a:rPr lang="en-US" dirty="0" smtClean="0"/>
              <a:t>Provide more complex or less complex resources for students based on reading levels</a:t>
            </a:r>
          </a:p>
          <a:p>
            <a:pPr lvl="1"/>
            <a:r>
              <a:rPr lang="en-US" dirty="0" smtClean="0"/>
              <a:t>Ask students to set personal goals (based on rubric/scale)</a:t>
            </a:r>
          </a:p>
          <a:p>
            <a:pPr lvl="1"/>
            <a:r>
              <a:rPr lang="en-US" dirty="0" smtClean="0"/>
              <a:t>Use community mentors to support and extend</a:t>
            </a:r>
          </a:p>
        </p:txBody>
      </p:sp>
    </p:spTree>
    <p:extLst>
      <p:ext uri="{BB962C8B-B14F-4D97-AF65-F5344CB8AC3E}">
        <p14:creationId xmlns:p14="http://schemas.microsoft.com/office/powerpoint/2010/main" val="335467811"/>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 Interest</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Interest refers to a feeling or emotion that causes an individual to focus on or attend to something because it matters to that individual.</a:t>
            </a:r>
            <a:endParaRPr lang="en-US" dirty="0"/>
          </a:p>
        </p:txBody>
      </p:sp>
    </p:spTree>
    <p:extLst>
      <p:ext uri="{BB962C8B-B14F-4D97-AF65-F5344CB8AC3E}">
        <p14:creationId xmlns:p14="http://schemas.microsoft.com/office/powerpoint/2010/main" val="419351140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Discussion Questions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How do you get to know your students’ interests?</a:t>
            </a:r>
          </a:p>
          <a:p>
            <a:r>
              <a:rPr lang="en-US" dirty="0" smtClean="0"/>
              <a:t>How do you keep track of/remember these interests?</a:t>
            </a:r>
          </a:p>
          <a:p>
            <a:r>
              <a:rPr lang="en-US" dirty="0" smtClean="0"/>
              <a:t>How often do you ask students about their interests?</a:t>
            </a:r>
            <a:endParaRPr lang="en-US" dirty="0"/>
          </a:p>
        </p:txBody>
      </p:sp>
    </p:spTree>
    <p:extLst>
      <p:ext uri="{BB962C8B-B14F-4D97-AF65-F5344CB8AC3E}">
        <p14:creationId xmlns:p14="http://schemas.microsoft.com/office/powerpoint/2010/main" val="418690284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Understanding Students’ Interests</a:t>
            </a:r>
            <a:endParaRPr lang="en-US" dirty="0">
              <a:solidFill>
                <a:srgbClr val="3366FF"/>
              </a:solidFill>
            </a:endParaRPr>
          </a:p>
        </p:txBody>
      </p:sp>
      <p:sp>
        <p:nvSpPr>
          <p:cNvPr id="3" name="Content Placeholder 2"/>
          <p:cNvSpPr>
            <a:spLocks noGrp="1"/>
          </p:cNvSpPr>
          <p:nvPr>
            <p:ph idx="1"/>
          </p:nvPr>
        </p:nvSpPr>
        <p:spPr>
          <a:xfrm>
            <a:off x="457200" y="2133600"/>
            <a:ext cx="8229600" cy="3992563"/>
          </a:xfrm>
        </p:spPr>
        <p:txBody>
          <a:bodyPr/>
          <a:lstStyle/>
          <a:p>
            <a:r>
              <a:rPr lang="en-US" dirty="0" smtClean="0"/>
              <a:t>Student surveys</a:t>
            </a:r>
          </a:p>
          <a:p>
            <a:r>
              <a:rPr lang="en-US" dirty="0" smtClean="0"/>
              <a:t>Informal conversations</a:t>
            </a:r>
          </a:p>
          <a:p>
            <a:r>
              <a:rPr lang="en-US" dirty="0" smtClean="0"/>
              <a:t>Periodic check-ins</a:t>
            </a:r>
          </a:p>
          <a:p>
            <a:r>
              <a:rPr lang="en-US" dirty="0" smtClean="0"/>
              <a:t>Others?</a:t>
            </a:r>
            <a:endParaRPr lang="en-US" dirty="0"/>
          </a:p>
        </p:txBody>
      </p:sp>
    </p:spTree>
    <p:extLst>
      <p:ext uri="{BB962C8B-B14F-4D97-AF65-F5344CB8AC3E}">
        <p14:creationId xmlns:p14="http://schemas.microsoft.com/office/powerpoint/2010/main" val="400396295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algn="ctr"/>
            <a:r>
              <a:rPr lang="en-US" dirty="0" smtClean="0">
                <a:solidFill>
                  <a:srgbClr val="3366FF"/>
                </a:solidFill>
              </a:rPr>
              <a:t>Differentiating Content, Process, and Product Based on Student Interest</a:t>
            </a:r>
            <a:endParaRPr lang="en-US" dirty="0">
              <a:solidFill>
                <a:srgbClr val="3366FF"/>
              </a:solidFill>
            </a:endParaRPr>
          </a:p>
        </p:txBody>
      </p:sp>
      <p:sp>
        <p:nvSpPr>
          <p:cNvPr id="3" name="Content Placeholder 2"/>
          <p:cNvSpPr>
            <a:spLocks noGrp="1"/>
          </p:cNvSpPr>
          <p:nvPr>
            <p:ph idx="1"/>
          </p:nvPr>
        </p:nvSpPr>
        <p:spPr>
          <a:xfrm>
            <a:off x="457200" y="2438400"/>
            <a:ext cx="8229600" cy="3687763"/>
          </a:xfrm>
        </p:spPr>
        <p:txBody>
          <a:bodyPr/>
          <a:lstStyle/>
          <a:p>
            <a:r>
              <a:rPr lang="en-US" dirty="0" smtClean="0"/>
              <a:t>Content:</a:t>
            </a:r>
          </a:p>
          <a:p>
            <a:r>
              <a:rPr lang="en-US" dirty="0" smtClean="0"/>
              <a:t>Process:</a:t>
            </a:r>
          </a:p>
          <a:p>
            <a:r>
              <a:rPr lang="en-US" dirty="0" smtClean="0"/>
              <a:t>Product:</a:t>
            </a:r>
            <a:endParaRPr lang="en-US" dirty="0"/>
          </a:p>
        </p:txBody>
      </p:sp>
    </p:spTree>
    <p:extLst>
      <p:ext uri="{BB962C8B-B14F-4D97-AF65-F5344CB8AC3E}">
        <p14:creationId xmlns:p14="http://schemas.microsoft.com/office/powerpoint/2010/main" val="925321502"/>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 Learning Profiles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How individuals learn:</a:t>
            </a:r>
          </a:p>
          <a:p>
            <a:pPr lvl="1"/>
            <a:r>
              <a:rPr lang="en-US" dirty="0" smtClean="0"/>
              <a:t>Learning styles</a:t>
            </a:r>
          </a:p>
          <a:p>
            <a:pPr lvl="1"/>
            <a:r>
              <a:rPr lang="en-US" dirty="0" smtClean="0"/>
              <a:t>Intelligence preferences</a:t>
            </a:r>
          </a:p>
          <a:p>
            <a:pPr lvl="1"/>
            <a:r>
              <a:rPr lang="en-US" dirty="0" smtClean="0"/>
              <a:t>Culture</a:t>
            </a:r>
          </a:p>
          <a:p>
            <a:pPr lvl="1"/>
            <a:r>
              <a:rPr lang="en-US" dirty="0" smtClean="0"/>
              <a:t>Gender</a:t>
            </a:r>
            <a:endParaRPr lang="en-US" dirty="0"/>
          </a:p>
        </p:txBody>
      </p:sp>
    </p:spTree>
    <p:extLst>
      <p:ext uri="{BB962C8B-B14F-4D97-AF65-F5344CB8AC3E}">
        <p14:creationId xmlns:p14="http://schemas.microsoft.com/office/powerpoint/2010/main" val="255041105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Learning Styles</a:t>
            </a:r>
            <a:endParaRPr lang="en-US" dirty="0">
              <a:solidFill>
                <a:srgbClr val="3366FF"/>
              </a:solidFill>
            </a:endParaRPr>
          </a:p>
        </p:txBody>
      </p:sp>
      <p:sp>
        <p:nvSpPr>
          <p:cNvPr id="3" name="Content Placeholder 2"/>
          <p:cNvSpPr>
            <a:spLocks noGrp="1"/>
          </p:cNvSpPr>
          <p:nvPr>
            <p:ph idx="1"/>
          </p:nvPr>
        </p:nvSpPr>
        <p:spPr>
          <a:xfrm>
            <a:off x="457200" y="1417638"/>
            <a:ext cx="8229600" cy="4708525"/>
          </a:xfrm>
        </p:spPr>
        <p:txBody>
          <a:bodyPr/>
          <a:lstStyle/>
          <a:p>
            <a:r>
              <a:rPr lang="en-US" dirty="0" smtClean="0"/>
              <a:t>Lighter vs. darker environments</a:t>
            </a:r>
          </a:p>
          <a:p>
            <a:r>
              <a:rPr lang="en-US" dirty="0" smtClean="0"/>
              <a:t>Silence vs. noise when working</a:t>
            </a:r>
          </a:p>
          <a:p>
            <a:r>
              <a:rPr lang="en-US" dirty="0" smtClean="0"/>
              <a:t>Cooler vs. warmer rooms</a:t>
            </a:r>
          </a:p>
          <a:p>
            <a:r>
              <a:rPr lang="en-US" dirty="0" smtClean="0"/>
              <a:t>Sitting up straight vs. reclining while learning</a:t>
            </a:r>
          </a:p>
          <a:p>
            <a:r>
              <a:rPr lang="en-US" dirty="0" smtClean="0"/>
              <a:t>Highly-structured tasks vs. open-ended tasks</a:t>
            </a:r>
          </a:p>
          <a:p>
            <a:r>
              <a:rPr lang="en-US" dirty="0" smtClean="0"/>
              <a:t>Predictable routines vs. variation</a:t>
            </a:r>
          </a:p>
          <a:p>
            <a:r>
              <a:rPr lang="en-US" dirty="0" smtClean="0"/>
              <a:t>Working at one one time of day vs. another</a:t>
            </a:r>
            <a:endParaRPr lang="en-US" dirty="0"/>
          </a:p>
        </p:txBody>
      </p:sp>
    </p:spTree>
    <p:extLst>
      <p:ext uri="{BB962C8B-B14F-4D97-AF65-F5344CB8AC3E}">
        <p14:creationId xmlns:p14="http://schemas.microsoft.com/office/powerpoint/2010/main" val="2703378583"/>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Intelligence Preferences</a:t>
            </a:r>
            <a:endParaRPr lang="en-US" dirty="0">
              <a:solidFill>
                <a:srgbClr val="3366FF"/>
              </a:solidFill>
            </a:endParaRPr>
          </a:p>
        </p:txBody>
      </p:sp>
      <p:sp>
        <p:nvSpPr>
          <p:cNvPr id="3" name="Content Placeholder 2"/>
          <p:cNvSpPr>
            <a:spLocks noGrp="1"/>
          </p:cNvSpPr>
          <p:nvPr>
            <p:ph idx="1"/>
          </p:nvPr>
        </p:nvSpPr>
        <p:spPr>
          <a:xfrm>
            <a:off x="457200" y="1749778"/>
            <a:ext cx="8229600" cy="4376385"/>
          </a:xfrm>
        </p:spPr>
        <p:txBody>
          <a:bodyPr>
            <a:normAutofit fontScale="92500" lnSpcReduction="20000"/>
          </a:bodyPr>
          <a:lstStyle/>
          <a:p>
            <a:r>
              <a:rPr lang="en-US" dirty="0" smtClean="0"/>
              <a:t>Verbal-linguistic</a:t>
            </a:r>
          </a:p>
          <a:p>
            <a:r>
              <a:rPr lang="en-US" dirty="0" smtClean="0"/>
              <a:t>Logical-mathematical</a:t>
            </a:r>
          </a:p>
          <a:p>
            <a:r>
              <a:rPr lang="en-US" dirty="0" smtClean="0"/>
              <a:t>Visual-spatial</a:t>
            </a:r>
          </a:p>
          <a:p>
            <a:r>
              <a:rPr lang="en-US" dirty="0" smtClean="0"/>
              <a:t>Musical-rhythmic</a:t>
            </a:r>
          </a:p>
          <a:p>
            <a:r>
              <a:rPr lang="en-US" dirty="0" smtClean="0"/>
              <a:t>Bodily-kinesthetic</a:t>
            </a:r>
          </a:p>
          <a:p>
            <a:r>
              <a:rPr lang="en-US" dirty="0" smtClean="0"/>
              <a:t>Interpersonal</a:t>
            </a:r>
          </a:p>
          <a:p>
            <a:r>
              <a:rPr lang="en-US" dirty="0" smtClean="0"/>
              <a:t>Intrapersonal</a:t>
            </a:r>
          </a:p>
          <a:p>
            <a:r>
              <a:rPr lang="en-US" dirty="0" smtClean="0"/>
              <a:t>Naturalist</a:t>
            </a:r>
          </a:p>
          <a:p>
            <a:r>
              <a:rPr lang="en-US" dirty="0" smtClean="0"/>
              <a:t>Moral</a:t>
            </a:r>
            <a:endParaRPr lang="en-US" dirty="0"/>
          </a:p>
        </p:txBody>
      </p:sp>
    </p:spTree>
    <p:extLst>
      <p:ext uri="{BB962C8B-B14F-4D97-AF65-F5344CB8AC3E}">
        <p14:creationId xmlns:p14="http://schemas.microsoft.com/office/powerpoint/2010/main" val="370732934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Proposed Intelligences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solidFill>
                  <a:srgbClr val="3366FF"/>
                </a:solidFill>
              </a:rPr>
              <a:t>Analytical</a:t>
            </a:r>
            <a:r>
              <a:rPr lang="en-US" dirty="0" smtClean="0"/>
              <a:t> (school house intelligence)</a:t>
            </a:r>
          </a:p>
          <a:p>
            <a:pPr marL="0" indent="0">
              <a:buNone/>
            </a:pPr>
            <a:endParaRPr lang="en-US" dirty="0" smtClean="0"/>
          </a:p>
          <a:p>
            <a:r>
              <a:rPr lang="en-US" dirty="0" smtClean="0">
                <a:solidFill>
                  <a:srgbClr val="3366FF"/>
                </a:solidFill>
              </a:rPr>
              <a:t>Practical</a:t>
            </a:r>
            <a:r>
              <a:rPr lang="en-US" dirty="0" smtClean="0"/>
              <a:t> (street smarts/contextual intelligence)</a:t>
            </a:r>
          </a:p>
          <a:p>
            <a:pPr marL="0" indent="0">
              <a:buNone/>
            </a:pPr>
            <a:endParaRPr lang="en-US" dirty="0" smtClean="0"/>
          </a:p>
          <a:p>
            <a:r>
              <a:rPr lang="en-US" dirty="0" smtClean="0">
                <a:solidFill>
                  <a:srgbClr val="3366FF"/>
                </a:solidFill>
              </a:rPr>
              <a:t>Creative</a:t>
            </a:r>
            <a:r>
              <a:rPr lang="en-US" dirty="0" smtClean="0"/>
              <a:t> (imaginative problem solving)</a:t>
            </a:r>
            <a:endParaRPr lang="en-US" dirty="0"/>
          </a:p>
        </p:txBody>
      </p:sp>
    </p:spTree>
    <p:extLst>
      <p:ext uri="{BB962C8B-B14F-4D97-AF65-F5344CB8AC3E}">
        <p14:creationId xmlns:p14="http://schemas.microsoft.com/office/powerpoint/2010/main" val="197938400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95600" y="2859088"/>
            <a:ext cx="3352800" cy="1016000"/>
          </a:xfrm>
          <a:prstGeom prst="rect">
            <a:avLst/>
          </a:prstGeom>
          <a:solidFill>
            <a:srgbClr val="009900"/>
          </a:solidFill>
          <a:ln>
            <a:solidFill>
              <a:schemeClr val="bg1"/>
            </a:solidFill>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37931725" indent="-37474525" eaLnBrk="0" hangingPunct="0">
              <a:defRPr sz="2400">
                <a:solidFill>
                  <a:schemeClr val="tx1"/>
                </a:solidFill>
                <a:latin typeface="Frutiger LT 45 Light" charset="0"/>
                <a:ea typeface="ＭＳ Ｐゴシック" charset="0"/>
              </a:defRPr>
            </a:lvl2pPr>
            <a:lvl3pPr eaLnBrk="0" hangingPunct="0">
              <a:defRPr sz="2400">
                <a:solidFill>
                  <a:schemeClr val="tx1"/>
                </a:solidFill>
                <a:latin typeface="Frutiger LT 45 Light" charset="0"/>
                <a:ea typeface="ＭＳ Ｐゴシック" charset="0"/>
              </a:defRPr>
            </a:lvl3pPr>
            <a:lvl4pPr eaLnBrk="0" hangingPunct="0">
              <a:defRPr sz="2400">
                <a:solidFill>
                  <a:schemeClr val="tx1"/>
                </a:solidFill>
                <a:latin typeface="Frutiger LT 45 Light" charset="0"/>
                <a:ea typeface="ＭＳ Ｐゴシック" charset="0"/>
              </a:defRPr>
            </a:lvl4pPr>
            <a:lvl5pPr eaLnBrk="0" hangingPunct="0">
              <a:defRPr sz="2400">
                <a:solidFill>
                  <a:schemeClr val="tx1"/>
                </a:solidFill>
                <a:latin typeface="Frutiger LT 45 Light" charset="0"/>
                <a:ea typeface="ＭＳ Ｐゴシック" charset="0"/>
              </a:defRPr>
            </a:lvl5pPr>
            <a:lvl6pPr marL="457200" eaLnBrk="0" fontAlgn="base" hangingPunct="0">
              <a:spcBef>
                <a:spcPct val="0"/>
              </a:spcBef>
              <a:spcAft>
                <a:spcPct val="0"/>
              </a:spcAft>
              <a:defRPr sz="2400">
                <a:solidFill>
                  <a:schemeClr val="tx1"/>
                </a:solidFill>
                <a:latin typeface="Frutiger LT 45 Light" charset="0"/>
                <a:ea typeface="ＭＳ Ｐゴシック" charset="0"/>
              </a:defRPr>
            </a:lvl6pPr>
            <a:lvl7pPr marL="914400" eaLnBrk="0" fontAlgn="base" hangingPunct="0">
              <a:spcBef>
                <a:spcPct val="0"/>
              </a:spcBef>
              <a:spcAft>
                <a:spcPct val="0"/>
              </a:spcAft>
              <a:defRPr sz="2400">
                <a:solidFill>
                  <a:schemeClr val="tx1"/>
                </a:solidFill>
                <a:latin typeface="Frutiger LT 45 Light" charset="0"/>
                <a:ea typeface="ＭＳ Ｐゴシック" charset="0"/>
              </a:defRPr>
            </a:lvl7pPr>
            <a:lvl8pPr marL="1371600" eaLnBrk="0" fontAlgn="base" hangingPunct="0">
              <a:spcBef>
                <a:spcPct val="0"/>
              </a:spcBef>
              <a:spcAft>
                <a:spcPct val="0"/>
              </a:spcAft>
              <a:defRPr sz="2400">
                <a:solidFill>
                  <a:schemeClr val="tx1"/>
                </a:solidFill>
                <a:latin typeface="Frutiger LT 45 Light" charset="0"/>
                <a:ea typeface="ＭＳ Ｐゴシック" charset="0"/>
              </a:defRPr>
            </a:lvl8pPr>
            <a:lvl9pPr marL="18288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defRPr/>
            </a:pPr>
            <a:r>
              <a:rPr lang="en-US" sz="2000" smtClean="0">
                <a:solidFill>
                  <a:schemeClr val="bg1"/>
                </a:solidFill>
                <a:effectLst>
                  <a:outerShdw blurRad="38100" dist="38100" dir="2700000" algn="tl">
                    <a:srgbClr val="000000"/>
                  </a:outerShdw>
                </a:effectLst>
              </a:rPr>
              <a:t>Learning Goals and Feedback</a:t>
            </a:r>
          </a:p>
          <a:p>
            <a:pPr algn="ctr" eaLnBrk="1" hangingPunct="1">
              <a:defRPr/>
            </a:pPr>
            <a:r>
              <a:rPr lang="en-US" sz="2000" smtClean="0">
                <a:solidFill>
                  <a:schemeClr val="bg1"/>
                </a:solidFill>
                <a:effectLst>
                  <a:outerShdw blurRad="38100" dist="38100" dir="2700000" algn="tl">
                    <a:srgbClr val="000000"/>
                  </a:outerShdw>
                </a:effectLst>
              </a:rPr>
              <a:t>Rules and Procedures</a:t>
            </a:r>
          </a:p>
        </p:txBody>
      </p:sp>
      <p:sp>
        <p:nvSpPr>
          <p:cNvPr id="10" name="TextBox 9"/>
          <p:cNvSpPr txBox="1">
            <a:spLocks noChangeArrowheads="1"/>
          </p:cNvSpPr>
          <p:nvPr/>
        </p:nvSpPr>
        <p:spPr bwMode="auto">
          <a:xfrm>
            <a:off x="2514600" y="2438400"/>
            <a:ext cx="3962400" cy="461963"/>
          </a:xfrm>
          <a:prstGeom prst="rect">
            <a:avLst/>
          </a:prstGeom>
          <a:solidFill>
            <a:srgbClr val="009900"/>
          </a:solidFill>
          <a:ln w="28575">
            <a:solidFill>
              <a:schemeClr val="bg1"/>
            </a:solidFill>
            <a:miter lim="800000"/>
            <a:headEnd/>
            <a:tailEnd/>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spcBef>
                <a:spcPct val="50000"/>
              </a:spcBef>
            </a:pPr>
            <a:r>
              <a:rPr lang="en-US" b="1" dirty="0">
                <a:solidFill>
                  <a:schemeClr val="bg1"/>
                </a:solidFill>
                <a:latin typeface="Calibri" charset="0"/>
              </a:rPr>
              <a:t> INVOLVES ROUTINES</a:t>
            </a:r>
          </a:p>
        </p:txBody>
      </p:sp>
      <p:sp>
        <p:nvSpPr>
          <p:cNvPr id="80909" name="TextBox 14"/>
          <p:cNvSpPr txBox="1">
            <a:spLocks noChangeArrowheads="1"/>
          </p:cNvSpPr>
          <p:nvPr/>
        </p:nvSpPr>
        <p:spPr bwMode="auto">
          <a:xfrm>
            <a:off x="2743200" y="1524000"/>
            <a:ext cx="3276600" cy="461665"/>
          </a:xfrm>
          <a:prstGeom prst="rect">
            <a:avLst/>
          </a:prstGeom>
          <a:solidFill>
            <a:srgbClr val="CC3300"/>
          </a:solidFill>
          <a:ln w="38100">
            <a:solidFill>
              <a:schemeClr val="bg1"/>
            </a:solidFill>
            <a:miter lim="800000"/>
            <a:headEnd/>
            <a:tailEnd/>
          </a:ln>
        </p:spPr>
        <p:txBody>
          <a:bodyPr wrap="square">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spcBef>
                <a:spcPct val="50000"/>
              </a:spcBef>
            </a:pPr>
            <a:r>
              <a:rPr lang="en-US" b="1" dirty="0">
                <a:solidFill>
                  <a:schemeClr val="bg1"/>
                </a:solidFill>
                <a:latin typeface="Calibri" charset="0"/>
              </a:rPr>
              <a:t> ENACTED ON THE SPOT</a:t>
            </a:r>
          </a:p>
        </p:txBody>
      </p:sp>
      <p:grpSp>
        <p:nvGrpSpPr>
          <p:cNvPr id="2" name="Group 27"/>
          <p:cNvGrpSpPr>
            <a:grpSpLocks/>
          </p:cNvGrpSpPr>
          <p:nvPr/>
        </p:nvGrpSpPr>
        <p:grpSpPr bwMode="auto">
          <a:xfrm>
            <a:off x="609600" y="609600"/>
            <a:ext cx="7391399" cy="6278563"/>
            <a:chOff x="1051689" y="1981200"/>
            <a:chExt cx="6644511" cy="4907578"/>
          </a:xfrm>
        </p:grpSpPr>
        <p:sp>
          <p:nvSpPr>
            <p:cNvPr id="13" name="TextBox 12"/>
            <p:cNvSpPr txBox="1"/>
            <p:nvPr/>
          </p:nvSpPr>
          <p:spPr bwMode="auto">
            <a:xfrm>
              <a:off x="1067562" y="1981200"/>
              <a:ext cx="6628638" cy="400100"/>
            </a:xfrm>
            <a:prstGeom prst="rect">
              <a:avLst/>
            </a:prstGeom>
            <a:solidFill>
              <a:srgbClr val="CC0000"/>
            </a:solidFill>
            <a:ln>
              <a:solidFill>
                <a:srgbClr val="FF0000"/>
              </a:solidFill>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37931725" indent="-37474525" eaLnBrk="0" hangingPunct="0">
                <a:defRPr sz="2400">
                  <a:solidFill>
                    <a:schemeClr val="tx1"/>
                  </a:solidFill>
                  <a:latin typeface="Frutiger LT 45 Light" charset="0"/>
                  <a:ea typeface="ＭＳ Ｐゴシック" charset="0"/>
                </a:defRPr>
              </a:lvl2pPr>
              <a:lvl3pPr eaLnBrk="0" hangingPunct="0">
                <a:defRPr sz="2400">
                  <a:solidFill>
                    <a:schemeClr val="tx1"/>
                  </a:solidFill>
                  <a:latin typeface="Frutiger LT 45 Light" charset="0"/>
                  <a:ea typeface="ＭＳ Ｐゴシック" charset="0"/>
                </a:defRPr>
              </a:lvl3pPr>
              <a:lvl4pPr eaLnBrk="0" hangingPunct="0">
                <a:defRPr sz="2400">
                  <a:solidFill>
                    <a:schemeClr val="tx1"/>
                  </a:solidFill>
                  <a:latin typeface="Frutiger LT 45 Light" charset="0"/>
                  <a:ea typeface="ＭＳ Ｐゴシック" charset="0"/>
                </a:defRPr>
              </a:lvl4pPr>
              <a:lvl5pPr eaLnBrk="0" hangingPunct="0">
                <a:defRPr sz="2400">
                  <a:solidFill>
                    <a:schemeClr val="tx1"/>
                  </a:solidFill>
                  <a:latin typeface="Frutiger LT 45 Light" charset="0"/>
                  <a:ea typeface="ＭＳ Ｐゴシック" charset="0"/>
                </a:defRPr>
              </a:lvl5pPr>
              <a:lvl6pPr marL="457200" eaLnBrk="0" fontAlgn="base" hangingPunct="0">
                <a:spcBef>
                  <a:spcPct val="0"/>
                </a:spcBef>
                <a:spcAft>
                  <a:spcPct val="0"/>
                </a:spcAft>
                <a:defRPr sz="2400">
                  <a:solidFill>
                    <a:schemeClr val="tx1"/>
                  </a:solidFill>
                  <a:latin typeface="Frutiger LT 45 Light" charset="0"/>
                  <a:ea typeface="ＭＳ Ｐゴシック" charset="0"/>
                </a:defRPr>
              </a:lvl6pPr>
              <a:lvl7pPr marL="914400" eaLnBrk="0" fontAlgn="base" hangingPunct="0">
                <a:spcBef>
                  <a:spcPct val="0"/>
                </a:spcBef>
                <a:spcAft>
                  <a:spcPct val="0"/>
                </a:spcAft>
                <a:defRPr sz="2400">
                  <a:solidFill>
                    <a:schemeClr val="tx1"/>
                  </a:solidFill>
                  <a:latin typeface="Frutiger LT 45 Light" charset="0"/>
                  <a:ea typeface="ＭＳ Ｐゴシック" charset="0"/>
                </a:defRPr>
              </a:lvl7pPr>
              <a:lvl8pPr marL="1371600" eaLnBrk="0" fontAlgn="base" hangingPunct="0">
                <a:spcBef>
                  <a:spcPct val="0"/>
                </a:spcBef>
                <a:spcAft>
                  <a:spcPct val="0"/>
                </a:spcAft>
                <a:defRPr sz="2400">
                  <a:solidFill>
                    <a:schemeClr val="tx1"/>
                  </a:solidFill>
                  <a:latin typeface="Frutiger LT 45 Light" charset="0"/>
                  <a:ea typeface="ＭＳ Ｐゴシック" charset="0"/>
                </a:defRPr>
              </a:lvl8pPr>
              <a:lvl9pPr marL="18288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defRPr/>
              </a:pPr>
              <a:r>
                <a:rPr lang="en-US" sz="2000" dirty="0" smtClean="0">
                  <a:solidFill>
                    <a:schemeClr val="bg1"/>
                  </a:solidFill>
                  <a:effectLst>
                    <a:outerShdw blurRad="38100" dist="38100" dir="2700000" algn="tl">
                      <a:srgbClr val="000000"/>
                    </a:outerShdw>
                  </a:effectLst>
                </a:rPr>
                <a:t>Student Engagement</a:t>
              </a:r>
            </a:p>
          </p:txBody>
        </p:sp>
        <p:sp>
          <p:nvSpPr>
            <p:cNvPr id="14" name="TextBox 13"/>
            <p:cNvSpPr txBox="1"/>
            <p:nvPr/>
          </p:nvSpPr>
          <p:spPr bwMode="auto">
            <a:xfrm>
              <a:off x="1067562" y="6488678"/>
              <a:ext cx="6476255" cy="400100"/>
            </a:xfrm>
            <a:prstGeom prst="rect">
              <a:avLst/>
            </a:prstGeom>
            <a:solidFill>
              <a:srgbClr val="CC0000"/>
            </a:solidFill>
            <a:ln>
              <a:solidFill>
                <a:srgbClr val="FF0000"/>
              </a:solidFill>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37931725" indent="-37474525" eaLnBrk="0" hangingPunct="0">
                <a:defRPr sz="2400">
                  <a:solidFill>
                    <a:schemeClr val="tx1"/>
                  </a:solidFill>
                  <a:latin typeface="Frutiger LT 45 Light" charset="0"/>
                  <a:ea typeface="ＭＳ Ｐゴシック" charset="0"/>
                </a:defRPr>
              </a:lvl2pPr>
              <a:lvl3pPr eaLnBrk="0" hangingPunct="0">
                <a:defRPr sz="2400">
                  <a:solidFill>
                    <a:schemeClr val="tx1"/>
                  </a:solidFill>
                  <a:latin typeface="Frutiger LT 45 Light" charset="0"/>
                  <a:ea typeface="ＭＳ Ｐゴシック" charset="0"/>
                </a:defRPr>
              </a:lvl3pPr>
              <a:lvl4pPr eaLnBrk="0" hangingPunct="0">
                <a:defRPr sz="2400">
                  <a:solidFill>
                    <a:schemeClr val="tx1"/>
                  </a:solidFill>
                  <a:latin typeface="Frutiger LT 45 Light" charset="0"/>
                  <a:ea typeface="ＭＳ Ｐゴシック" charset="0"/>
                </a:defRPr>
              </a:lvl4pPr>
              <a:lvl5pPr eaLnBrk="0" hangingPunct="0">
                <a:defRPr sz="2400">
                  <a:solidFill>
                    <a:schemeClr val="tx1"/>
                  </a:solidFill>
                  <a:latin typeface="Frutiger LT 45 Light" charset="0"/>
                  <a:ea typeface="ＭＳ Ｐゴシック" charset="0"/>
                </a:defRPr>
              </a:lvl5pPr>
              <a:lvl6pPr marL="457200" eaLnBrk="0" fontAlgn="base" hangingPunct="0">
                <a:spcBef>
                  <a:spcPct val="0"/>
                </a:spcBef>
                <a:spcAft>
                  <a:spcPct val="0"/>
                </a:spcAft>
                <a:defRPr sz="2400">
                  <a:solidFill>
                    <a:schemeClr val="tx1"/>
                  </a:solidFill>
                  <a:latin typeface="Frutiger LT 45 Light" charset="0"/>
                  <a:ea typeface="ＭＳ Ｐゴシック" charset="0"/>
                </a:defRPr>
              </a:lvl6pPr>
              <a:lvl7pPr marL="914400" eaLnBrk="0" fontAlgn="base" hangingPunct="0">
                <a:spcBef>
                  <a:spcPct val="0"/>
                </a:spcBef>
                <a:spcAft>
                  <a:spcPct val="0"/>
                </a:spcAft>
                <a:defRPr sz="2400">
                  <a:solidFill>
                    <a:schemeClr val="tx1"/>
                  </a:solidFill>
                  <a:latin typeface="Frutiger LT 45 Light" charset="0"/>
                  <a:ea typeface="ＭＳ Ｐゴシック" charset="0"/>
                </a:defRPr>
              </a:lvl7pPr>
              <a:lvl8pPr marL="1371600" eaLnBrk="0" fontAlgn="base" hangingPunct="0">
                <a:spcBef>
                  <a:spcPct val="0"/>
                </a:spcBef>
                <a:spcAft>
                  <a:spcPct val="0"/>
                </a:spcAft>
                <a:defRPr sz="2400">
                  <a:solidFill>
                    <a:schemeClr val="tx1"/>
                  </a:solidFill>
                  <a:latin typeface="Frutiger LT 45 Light" charset="0"/>
                  <a:ea typeface="ＭＳ Ｐゴシック" charset="0"/>
                </a:defRPr>
              </a:lvl8pPr>
              <a:lvl9pPr marL="18288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defRPr/>
              </a:pPr>
              <a:r>
                <a:rPr lang="en-US" sz="2000" smtClean="0">
                  <a:solidFill>
                    <a:schemeClr val="bg1"/>
                  </a:solidFill>
                  <a:effectLst>
                    <a:outerShdw blurRad="38100" dist="38100" dir="2700000" algn="tl">
                      <a:srgbClr val="000000"/>
                    </a:outerShdw>
                  </a:effectLst>
                </a:rPr>
                <a:t>High Expectations</a:t>
              </a:r>
            </a:p>
          </p:txBody>
        </p:sp>
        <p:sp>
          <p:nvSpPr>
            <p:cNvPr id="15" name="TextBox 14"/>
            <p:cNvSpPr txBox="1"/>
            <p:nvPr/>
          </p:nvSpPr>
          <p:spPr bwMode="auto">
            <a:xfrm rot="16200000">
              <a:off x="-844072" y="4181799"/>
              <a:ext cx="4191525" cy="400004"/>
            </a:xfrm>
            <a:prstGeom prst="rect">
              <a:avLst/>
            </a:prstGeom>
            <a:solidFill>
              <a:srgbClr val="CC0000"/>
            </a:solidFill>
            <a:ln>
              <a:solidFill>
                <a:srgbClr val="FF0000"/>
              </a:solidFill>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37931725" indent="-37474525" eaLnBrk="0" hangingPunct="0">
                <a:defRPr sz="2400">
                  <a:solidFill>
                    <a:schemeClr val="tx1"/>
                  </a:solidFill>
                  <a:latin typeface="Frutiger LT 45 Light" charset="0"/>
                  <a:ea typeface="ＭＳ Ｐゴシック" charset="0"/>
                </a:defRPr>
              </a:lvl2pPr>
              <a:lvl3pPr eaLnBrk="0" hangingPunct="0">
                <a:defRPr sz="2400">
                  <a:solidFill>
                    <a:schemeClr val="tx1"/>
                  </a:solidFill>
                  <a:latin typeface="Frutiger LT 45 Light" charset="0"/>
                  <a:ea typeface="ＭＳ Ｐゴシック" charset="0"/>
                </a:defRPr>
              </a:lvl3pPr>
              <a:lvl4pPr eaLnBrk="0" hangingPunct="0">
                <a:defRPr sz="2400">
                  <a:solidFill>
                    <a:schemeClr val="tx1"/>
                  </a:solidFill>
                  <a:latin typeface="Frutiger LT 45 Light" charset="0"/>
                  <a:ea typeface="ＭＳ Ｐゴシック" charset="0"/>
                </a:defRPr>
              </a:lvl4pPr>
              <a:lvl5pPr eaLnBrk="0" hangingPunct="0">
                <a:defRPr sz="2400">
                  <a:solidFill>
                    <a:schemeClr val="tx1"/>
                  </a:solidFill>
                  <a:latin typeface="Frutiger LT 45 Light" charset="0"/>
                  <a:ea typeface="ＭＳ Ｐゴシック" charset="0"/>
                </a:defRPr>
              </a:lvl5pPr>
              <a:lvl6pPr marL="457200" eaLnBrk="0" fontAlgn="base" hangingPunct="0">
                <a:spcBef>
                  <a:spcPct val="0"/>
                </a:spcBef>
                <a:spcAft>
                  <a:spcPct val="0"/>
                </a:spcAft>
                <a:defRPr sz="2400">
                  <a:solidFill>
                    <a:schemeClr val="tx1"/>
                  </a:solidFill>
                  <a:latin typeface="Frutiger LT 45 Light" charset="0"/>
                  <a:ea typeface="ＭＳ Ｐゴシック" charset="0"/>
                </a:defRPr>
              </a:lvl6pPr>
              <a:lvl7pPr marL="914400" eaLnBrk="0" fontAlgn="base" hangingPunct="0">
                <a:spcBef>
                  <a:spcPct val="0"/>
                </a:spcBef>
                <a:spcAft>
                  <a:spcPct val="0"/>
                </a:spcAft>
                <a:defRPr sz="2400">
                  <a:solidFill>
                    <a:schemeClr val="tx1"/>
                  </a:solidFill>
                  <a:latin typeface="Frutiger LT 45 Light" charset="0"/>
                  <a:ea typeface="ＭＳ Ｐゴシック" charset="0"/>
                </a:defRPr>
              </a:lvl7pPr>
              <a:lvl8pPr marL="1371600" eaLnBrk="0" fontAlgn="base" hangingPunct="0">
                <a:spcBef>
                  <a:spcPct val="0"/>
                </a:spcBef>
                <a:spcAft>
                  <a:spcPct val="0"/>
                </a:spcAft>
                <a:defRPr sz="2400">
                  <a:solidFill>
                    <a:schemeClr val="tx1"/>
                  </a:solidFill>
                  <a:latin typeface="Frutiger LT 45 Light" charset="0"/>
                  <a:ea typeface="ＭＳ Ｐゴシック" charset="0"/>
                </a:defRPr>
              </a:lvl8pPr>
              <a:lvl9pPr marL="18288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defRPr/>
              </a:pPr>
              <a:r>
                <a:rPr lang="en-US" sz="2000" smtClean="0">
                  <a:effectLst>
                    <a:outerShdw blurRad="38100" dist="38100" dir="2700000" algn="tl">
                      <a:srgbClr val="FFFFFF"/>
                    </a:outerShdw>
                  </a:effectLst>
                </a:rPr>
                <a:t>    </a:t>
              </a:r>
              <a:r>
                <a:rPr lang="en-US" sz="2000" smtClean="0">
                  <a:solidFill>
                    <a:schemeClr val="bg1"/>
                  </a:solidFill>
                  <a:effectLst>
                    <a:outerShdw blurRad="38100" dist="38100" dir="2700000" algn="tl">
                      <a:srgbClr val="000000"/>
                    </a:outerShdw>
                  </a:effectLst>
                </a:rPr>
                <a:t>Teacher</a:t>
              </a:r>
              <a:r>
                <a:rPr lang="en-US" sz="2000" smtClean="0">
                  <a:solidFill>
                    <a:schemeClr val="bg1"/>
                  </a:solidFill>
                  <a:effectLst>
                    <a:outerShdw blurRad="38100" dist="38100" dir="2700000" algn="tl">
                      <a:srgbClr val="000000"/>
                    </a:outerShdw>
                  </a:effectLst>
                  <a:latin typeface="Arial" charset="0"/>
                  <a:cs typeface="Arial" charset="0"/>
                </a:rPr>
                <a:t>–</a:t>
              </a:r>
              <a:r>
                <a:rPr lang="en-US" sz="2000" smtClean="0">
                  <a:solidFill>
                    <a:schemeClr val="bg1"/>
                  </a:solidFill>
                  <a:effectLst>
                    <a:outerShdw blurRad="38100" dist="38100" dir="2700000" algn="tl">
                      <a:srgbClr val="000000"/>
                    </a:outerShdw>
                  </a:effectLst>
                </a:rPr>
                <a:t>Student Relationships</a:t>
              </a:r>
            </a:p>
          </p:txBody>
        </p:sp>
        <p:sp>
          <p:nvSpPr>
            <p:cNvPr id="16" name="TextBox 15"/>
            <p:cNvSpPr txBox="1"/>
            <p:nvPr/>
          </p:nvSpPr>
          <p:spPr bwMode="auto">
            <a:xfrm rot="5400000">
              <a:off x="5176578" y="4372323"/>
              <a:ext cx="4572573" cy="400004"/>
            </a:xfrm>
            <a:prstGeom prst="rect">
              <a:avLst/>
            </a:prstGeom>
            <a:solidFill>
              <a:srgbClr val="CC0000"/>
            </a:solidFill>
            <a:ln>
              <a:solidFill>
                <a:srgbClr val="FF0000"/>
              </a:solidFill>
            </a:ln>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37931725" indent="-37474525" eaLnBrk="0" hangingPunct="0">
                <a:defRPr sz="2400">
                  <a:solidFill>
                    <a:schemeClr val="tx1"/>
                  </a:solidFill>
                  <a:latin typeface="Frutiger LT 45 Light" charset="0"/>
                  <a:ea typeface="ＭＳ Ｐゴシック" charset="0"/>
                </a:defRPr>
              </a:lvl2pPr>
              <a:lvl3pPr eaLnBrk="0" hangingPunct="0">
                <a:defRPr sz="2400">
                  <a:solidFill>
                    <a:schemeClr val="tx1"/>
                  </a:solidFill>
                  <a:latin typeface="Frutiger LT 45 Light" charset="0"/>
                  <a:ea typeface="ＭＳ Ｐゴシック" charset="0"/>
                </a:defRPr>
              </a:lvl3pPr>
              <a:lvl4pPr eaLnBrk="0" hangingPunct="0">
                <a:defRPr sz="2400">
                  <a:solidFill>
                    <a:schemeClr val="tx1"/>
                  </a:solidFill>
                  <a:latin typeface="Frutiger LT 45 Light" charset="0"/>
                  <a:ea typeface="ＭＳ Ｐゴシック" charset="0"/>
                </a:defRPr>
              </a:lvl4pPr>
              <a:lvl5pPr eaLnBrk="0" hangingPunct="0">
                <a:defRPr sz="2400">
                  <a:solidFill>
                    <a:schemeClr val="tx1"/>
                  </a:solidFill>
                  <a:latin typeface="Frutiger LT 45 Light" charset="0"/>
                  <a:ea typeface="ＭＳ Ｐゴシック" charset="0"/>
                </a:defRPr>
              </a:lvl5pPr>
              <a:lvl6pPr marL="457200" eaLnBrk="0" fontAlgn="base" hangingPunct="0">
                <a:spcBef>
                  <a:spcPct val="0"/>
                </a:spcBef>
                <a:spcAft>
                  <a:spcPct val="0"/>
                </a:spcAft>
                <a:defRPr sz="2400">
                  <a:solidFill>
                    <a:schemeClr val="tx1"/>
                  </a:solidFill>
                  <a:latin typeface="Frutiger LT 45 Light" charset="0"/>
                  <a:ea typeface="ＭＳ Ｐゴシック" charset="0"/>
                </a:defRPr>
              </a:lvl6pPr>
              <a:lvl7pPr marL="914400" eaLnBrk="0" fontAlgn="base" hangingPunct="0">
                <a:spcBef>
                  <a:spcPct val="0"/>
                </a:spcBef>
                <a:spcAft>
                  <a:spcPct val="0"/>
                </a:spcAft>
                <a:defRPr sz="2400">
                  <a:solidFill>
                    <a:schemeClr val="tx1"/>
                  </a:solidFill>
                  <a:latin typeface="Frutiger LT 45 Light" charset="0"/>
                  <a:ea typeface="ＭＳ Ｐゴシック" charset="0"/>
                </a:defRPr>
              </a:lvl7pPr>
              <a:lvl8pPr marL="1371600" eaLnBrk="0" fontAlgn="base" hangingPunct="0">
                <a:spcBef>
                  <a:spcPct val="0"/>
                </a:spcBef>
                <a:spcAft>
                  <a:spcPct val="0"/>
                </a:spcAft>
                <a:defRPr sz="2400">
                  <a:solidFill>
                    <a:schemeClr val="tx1"/>
                  </a:solidFill>
                  <a:latin typeface="Frutiger LT 45 Light" charset="0"/>
                  <a:ea typeface="ＭＳ Ｐゴシック" charset="0"/>
                </a:defRPr>
              </a:lvl8pPr>
              <a:lvl9pPr marL="18288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defRPr/>
              </a:pPr>
              <a:r>
                <a:rPr lang="en-US" sz="2000" smtClean="0">
                  <a:solidFill>
                    <a:schemeClr val="bg1"/>
                  </a:solidFill>
                  <a:effectLst>
                    <a:outerShdw blurRad="38100" dist="38100" dir="2700000" algn="tl">
                      <a:srgbClr val="000000"/>
                    </a:outerShdw>
                  </a:effectLst>
                </a:rPr>
                <a:t>Adherence to Rules and Procedures</a:t>
              </a:r>
            </a:p>
          </p:txBody>
        </p:sp>
      </p:grpSp>
      <p:sp>
        <p:nvSpPr>
          <p:cNvPr id="18" name="TextBox 17"/>
          <p:cNvSpPr txBox="1"/>
          <p:nvPr/>
        </p:nvSpPr>
        <p:spPr>
          <a:xfrm>
            <a:off x="5334000" y="5232400"/>
            <a:ext cx="1524000" cy="923925"/>
          </a:xfrm>
          <a:prstGeom prst="rect">
            <a:avLst/>
          </a:prstGeom>
          <a:solidFill>
            <a:srgbClr val="6600CC"/>
          </a:solidFill>
          <a:ln>
            <a:solidFill>
              <a:schemeClr val="bg1"/>
            </a:solidFill>
          </a:ln>
        </p:spPr>
        <p:txBody>
          <a:bodyPr>
            <a:spAutoFit/>
          </a:bodyPr>
          <a:lstStyle/>
          <a:p>
            <a:pPr algn="ctr" fontAlgn="auto">
              <a:spcBef>
                <a:spcPts val="0"/>
              </a:spcBef>
              <a:spcAft>
                <a:spcPts val="0"/>
              </a:spcAft>
              <a:defRPr/>
            </a:pPr>
            <a:r>
              <a:rPr lang="en-US" sz="1800" dirty="0">
                <a:solidFill>
                  <a:schemeClr val="bg1"/>
                </a:solidFill>
                <a:latin typeface="+mn-lt"/>
                <a:ea typeface="+mn-ea"/>
              </a:rPr>
              <a:t>Generating and Testing Hypotheses</a:t>
            </a:r>
          </a:p>
        </p:txBody>
      </p:sp>
      <p:sp>
        <p:nvSpPr>
          <p:cNvPr id="19" name="TextBox 18"/>
          <p:cNvSpPr txBox="1"/>
          <p:nvPr/>
        </p:nvSpPr>
        <p:spPr>
          <a:xfrm>
            <a:off x="3657600" y="5257800"/>
            <a:ext cx="1371600" cy="923925"/>
          </a:xfrm>
          <a:prstGeom prst="rect">
            <a:avLst/>
          </a:prstGeom>
          <a:solidFill>
            <a:srgbClr val="6600CC"/>
          </a:solidFill>
          <a:ln>
            <a:solidFill>
              <a:schemeClr val="bg1"/>
            </a:solidFill>
          </a:ln>
        </p:spPr>
        <p:txBody>
          <a:bodyPr>
            <a:spAutoFit/>
          </a:bodyPr>
          <a:lstStyle/>
          <a:p>
            <a:pPr algn="ctr" fontAlgn="auto">
              <a:spcBef>
                <a:spcPts val="0"/>
              </a:spcBef>
              <a:spcAft>
                <a:spcPts val="0"/>
              </a:spcAft>
              <a:defRPr/>
            </a:pPr>
            <a:r>
              <a:rPr lang="en-US" sz="1800" dirty="0">
                <a:solidFill>
                  <a:schemeClr val="bg1"/>
                </a:solidFill>
                <a:latin typeface="+mn-lt"/>
                <a:ea typeface="+mn-ea"/>
              </a:rPr>
              <a:t>Practicing and Deepening</a:t>
            </a:r>
          </a:p>
        </p:txBody>
      </p:sp>
      <p:sp>
        <p:nvSpPr>
          <p:cNvPr id="20" name="TextBox 19"/>
          <p:cNvSpPr txBox="1"/>
          <p:nvPr/>
        </p:nvSpPr>
        <p:spPr>
          <a:xfrm>
            <a:off x="1524000" y="5181600"/>
            <a:ext cx="1828800" cy="1016000"/>
          </a:xfrm>
          <a:prstGeom prst="rect">
            <a:avLst/>
          </a:prstGeom>
          <a:solidFill>
            <a:srgbClr val="6600CC"/>
          </a:solidFill>
          <a:ln>
            <a:solidFill>
              <a:schemeClr val="bg1"/>
            </a:solidFill>
          </a:ln>
        </p:spPr>
        <p:txBody>
          <a:bodyPr>
            <a:spAutoFit/>
          </a:bodyPr>
          <a:lstStyle/>
          <a:p>
            <a:pPr algn="ctr" fontAlgn="auto">
              <a:spcBef>
                <a:spcPts val="0"/>
              </a:spcBef>
              <a:spcAft>
                <a:spcPts val="0"/>
              </a:spcAft>
              <a:defRPr/>
            </a:pPr>
            <a:r>
              <a:rPr lang="en-US" sz="2000" dirty="0">
                <a:solidFill>
                  <a:schemeClr val="bg1"/>
                </a:solidFill>
                <a:latin typeface="+mn-lt"/>
                <a:ea typeface="+mn-ea"/>
              </a:rPr>
              <a:t>Interacting With New Knowledge</a:t>
            </a:r>
          </a:p>
        </p:txBody>
      </p:sp>
      <p:cxnSp>
        <p:nvCxnSpPr>
          <p:cNvPr id="21" name="Straight Arrow Connector 20"/>
          <p:cNvCxnSpPr/>
          <p:nvPr/>
        </p:nvCxnSpPr>
        <p:spPr>
          <a:xfrm>
            <a:off x="5105400" y="4800600"/>
            <a:ext cx="6858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4114800" y="4876800"/>
            <a:ext cx="60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906" name="TextBox 19"/>
          <p:cNvSpPr txBox="1">
            <a:spLocks noChangeArrowheads="1"/>
          </p:cNvSpPr>
          <p:nvPr/>
        </p:nvSpPr>
        <p:spPr bwMode="auto">
          <a:xfrm>
            <a:off x="1295400" y="0"/>
            <a:ext cx="65532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LT 45 Light" charset="0"/>
                <a:ea typeface="ＭＳ Ｐゴシック" charset="0"/>
                <a:cs typeface="ＭＳ Ｐゴシック" charset="0"/>
              </a:defRPr>
            </a:lvl1pPr>
            <a:lvl2pPr marL="742950" indent="-285750" eaLnBrk="0" hangingPunct="0">
              <a:defRPr sz="2400">
                <a:solidFill>
                  <a:schemeClr val="tx1"/>
                </a:solidFill>
                <a:latin typeface="Frutiger LT 45 Light" charset="0"/>
                <a:ea typeface="ＭＳ Ｐゴシック" charset="0"/>
              </a:defRPr>
            </a:lvl2pPr>
            <a:lvl3pPr marL="1143000" indent="-228600" eaLnBrk="0" hangingPunct="0">
              <a:defRPr sz="2400">
                <a:solidFill>
                  <a:schemeClr val="tx1"/>
                </a:solidFill>
                <a:latin typeface="Frutiger LT 45 Light" charset="0"/>
                <a:ea typeface="ＭＳ Ｐゴシック" charset="0"/>
              </a:defRPr>
            </a:lvl3pPr>
            <a:lvl4pPr marL="1600200" indent="-228600" eaLnBrk="0" hangingPunct="0">
              <a:defRPr sz="2400">
                <a:solidFill>
                  <a:schemeClr val="tx1"/>
                </a:solidFill>
                <a:latin typeface="Frutiger LT 45 Light" charset="0"/>
                <a:ea typeface="ＭＳ Ｐゴシック" charset="0"/>
              </a:defRPr>
            </a:lvl4pPr>
            <a:lvl5pPr marL="2057400" indent="-228600" eaLnBrk="0" hangingPunct="0">
              <a:defRPr sz="2400">
                <a:solidFill>
                  <a:schemeClr val="tx1"/>
                </a:solidFill>
                <a:latin typeface="Frutiger LT 45 Light" charset="0"/>
                <a:ea typeface="ＭＳ Ｐゴシック" charset="0"/>
              </a:defRPr>
            </a:lvl5pPr>
            <a:lvl6pPr marL="2514600" indent="-228600" eaLnBrk="0" fontAlgn="base" hangingPunct="0">
              <a:spcBef>
                <a:spcPct val="0"/>
              </a:spcBef>
              <a:spcAft>
                <a:spcPct val="0"/>
              </a:spcAft>
              <a:defRPr sz="2400">
                <a:solidFill>
                  <a:schemeClr val="tx1"/>
                </a:solidFill>
                <a:latin typeface="Frutiger LT 45 Light" charset="0"/>
                <a:ea typeface="ＭＳ Ｐゴシック" charset="0"/>
              </a:defRPr>
            </a:lvl6pPr>
            <a:lvl7pPr marL="2971800" indent="-228600" eaLnBrk="0" fontAlgn="base" hangingPunct="0">
              <a:spcBef>
                <a:spcPct val="0"/>
              </a:spcBef>
              <a:spcAft>
                <a:spcPct val="0"/>
              </a:spcAft>
              <a:defRPr sz="2400">
                <a:solidFill>
                  <a:schemeClr val="tx1"/>
                </a:solidFill>
                <a:latin typeface="Frutiger LT 45 Light" charset="0"/>
                <a:ea typeface="ＭＳ Ｐゴシック" charset="0"/>
              </a:defRPr>
            </a:lvl7pPr>
            <a:lvl8pPr marL="3429000" indent="-228600" eaLnBrk="0" fontAlgn="base" hangingPunct="0">
              <a:spcBef>
                <a:spcPct val="0"/>
              </a:spcBef>
              <a:spcAft>
                <a:spcPct val="0"/>
              </a:spcAft>
              <a:defRPr sz="2400">
                <a:solidFill>
                  <a:schemeClr val="tx1"/>
                </a:solidFill>
                <a:latin typeface="Frutiger LT 45 Light" charset="0"/>
                <a:ea typeface="ＭＳ Ｐゴシック" charset="0"/>
              </a:defRPr>
            </a:lvl8pPr>
            <a:lvl9pPr marL="3886200" indent="-228600" eaLnBrk="0" fontAlgn="base" hangingPunct="0">
              <a:spcBef>
                <a:spcPct val="0"/>
              </a:spcBef>
              <a:spcAft>
                <a:spcPct val="0"/>
              </a:spcAft>
              <a:defRPr sz="2400">
                <a:solidFill>
                  <a:schemeClr val="tx1"/>
                </a:solidFill>
                <a:latin typeface="Frutiger LT 45 Light" charset="0"/>
                <a:ea typeface="ＭＳ Ｐゴシック" charset="0"/>
              </a:defRPr>
            </a:lvl9pPr>
          </a:lstStyle>
          <a:p>
            <a:pPr algn="ctr" eaLnBrk="1" hangingPunct="1">
              <a:spcBef>
                <a:spcPct val="50000"/>
              </a:spcBef>
            </a:pPr>
            <a:r>
              <a:rPr lang="en-US" sz="3200" b="1" i="1" dirty="0" smtClean="0">
                <a:solidFill>
                  <a:srgbClr val="00264D"/>
                </a:solidFill>
                <a:latin typeface="Calibri" charset="0"/>
              </a:rPr>
              <a:t>The </a:t>
            </a:r>
            <a:r>
              <a:rPr lang="en-US" sz="3200" b="1" i="1" dirty="0">
                <a:solidFill>
                  <a:srgbClr val="00264D"/>
                </a:solidFill>
                <a:latin typeface="Calibri" charset="0"/>
              </a:rPr>
              <a:t>Art and Science of Teaching</a:t>
            </a:r>
          </a:p>
          <a:p>
            <a:pPr algn="ctr" eaLnBrk="1" hangingPunct="1">
              <a:spcBef>
                <a:spcPct val="50000"/>
              </a:spcBef>
            </a:pPr>
            <a:endParaRPr lang="en-US" dirty="0">
              <a:solidFill>
                <a:srgbClr val="00264D"/>
              </a:solidFill>
              <a:latin typeface="Calibri" charset="0"/>
            </a:endParaRPr>
          </a:p>
        </p:txBody>
      </p:sp>
      <p:cxnSp>
        <p:nvCxnSpPr>
          <p:cNvPr id="17" name="Straight Arrow Connector 16"/>
          <p:cNvCxnSpPr/>
          <p:nvPr/>
        </p:nvCxnSpPr>
        <p:spPr>
          <a:xfrm rot="10800000" flipV="1">
            <a:off x="2667000" y="4648200"/>
            <a:ext cx="13716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438400" y="3970338"/>
            <a:ext cx="4038600" cy="830262"/>
          </a:xfrm>
          <a:prstGeom prst="rect">
            <a:avLst/>
          </a:prstGeom>
          <a:solidFill>
            <a:srgbClr val="6600CC"/>
          </a:solidFill>
          <a:ln w="28575">
            <a:solidFill>
              <a:schemeClr val="bg1"/>
            </a:solidFill>
            <a:prstDash val="solid"/>
          </a:ln>
        </p:spPr>
        <p:txBody>
          <a:bodyPr>
            <a:spAutoFit/>
          </a:bodyPr>
          <a:lstStyle/>
          <a:p>
            <a:pPr algn="ctr" fontAlgn="auto">
              <a:spcBef>
                <a:spcPts val="0"/>
              </a:spcBef>
              <a:spcAft>
                <a:spcPts val="0"/>
              </a:spcAft>
              <a:defRPr/>
            </a:pPr>
            <a:r>
              <a:rPr lang="en-US" b="1" dirty="0">
                <a:solidFill>
                  <a:schemeClr val="bg1"/>
                </a:solidFill>
                <a:latin typeface="+mn-lt"/>
                <a:ea typeface="+mn-ea"/>
              </a:rPr>
              <a:t>ADDRESSES CONTENT  IN SPECIFIC WAYS</a:t>
            </a:r>
          </a:p>
        </p:txBody>
      </p:sp>
    </p:spTree>
    <p:extLst>
      <p:ext uri="{BB962C8B-B14F-4D97-AF65-F5344CB8AC3E}">
        <p14:creationId xmlns:p14="http://schemas.microsoft.com/office/powerpoint/2010/main" val="40274359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up)">
                                      <p:cBhvr>
                                        <p:cTn id="28" dur="500"/>
                                        <p:tgtEl>
                                          <p:spTgt spid="2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1"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80909"/>
                                        </p:tgtEl>
                                        <p:attrNameLst>
                                          <p:attrName>style.visibility</p:attrName>
                                        </p:attrNameLst>
                                      </p:cBhvr>
                                      <p:to>
                                        <p:strVal val="visible"/>
                                      </p:to>
                                    </p:set>
                                    <p:animEffect transition="in" filter="wipe(up)">
                                      <p:cBhvr>
                                        <p:cTn id="44" dur="500"/>
                                        <p:tgtEl>
                                          <p:spTgt spid="80909"/>
                                        </p:tgtEl>
                                      </p:cBhvr>
                                    </p:animEffect>
                                  </p:childTnLst>
                                </p:cTn>
                              </p:par>
                            </p:childTnLst>
                          </p:cTn>
                        </p:par>
                        <p:par>
                          <p:cTn id="45" fill="hold" nodeType="afterGroup">
                            <p:stCondLst>
                              <p:cond delay="500"/>
                            </p:stCondLst>
                            <p:childTnLst>
                              <p:par>
                                <p:cTn id="46" presetID="20"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edge">
                                      <p:cBhvr>
                                        <p:cTn id="4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0909" grpId="0" animBg="1"/>
      <p:bldP spid="18" grpId="0" animBg="1"/>
      <p:bldP spid="19" grpId="0" animBg="1"/>
      <p:bldP spid="20" grpId="0" animBg="1"/>
      <p:bldP spid="2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Culture</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Continua of culture tendencies and beliefs:</a:t>
            </a:r>
          </a:p>
          <a:p>
            <a:pPr lvl="1"/>
            <a:r>
              <a:rPr lang="en-US" dirty="0" smtClean="0"/>
              <a:t>Internal vs. external locus of control</a:t>
            </a:r>
          </a:p>
          <a:p>
            <a:pPr lvl="1"/>
            <a:r>
              <a:rPr lang="en-US" dirty="0" smtClean="0"/>
              <a:t>External vs. internal clock</a:t>
            </a:r>
          </a:p>
          <a:p>
            <a:pPr lvl="1"/>
            <a:r>
              <a:rPr lang="en-US" dirty="0" smtClean="0"/>
              <a:t>Fewer vs. many shared experiences</a:t>
            </a:r>
          </a:p>
          <a:p>
            <a:pPr lvl="1"/>
            <a:r>
              <a:rPr lang="en-US" dirty="0" smtClean="0"/>
              <a:t>Direct vs. indirect communication</a:t>
            </a:r>
          </a:p>
          <a:p>
            <a:pPr lvl="1"/>
            <a:r>
              <a:rPr lang="en-US" dirty="0" smtClean="0"/>
              <a:t>Logic of the head vs. logic of the heart</a:t>
            </a:r>
          </a:p>
          <a:p>
            <a:pPr lvl="1"/>
            <a:r>
              <a:rPr lang="en-US" dirty="0" smtClean="0"/>
              <a:t>Goal is order and efficiency vs. goal is to enjoy life</a:t>
            </a:r>
            <a:endParaRPr lang="en-US" dirty="0"/>
          </a:p>
        </p:txBody>
      </p:sp>
    </p:spTree>
    <p:extLst>
      <p:ext uri="{BB962C8B-B14F-4D97-AF65-F5344CB8AC3E}">
        <p14:creationId xmlns:p14="http://schemas.microsoft.com/office/powerpoint/2010/main" val="52840288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Gender</a:t>
            </a:r>
            <a:endParaRPr lang="en-US" dirty="0">
              <a:solidFill>
                <a:srgbClr val="3366FF"/>
              </a:solidFill>
            </a:endParaRPr>
          </a:p>
        </p:txBody>
      </p:sp>
      <p:sp>
        <p:nvSpPr>
          <p:cNvPr id="3" name="Content Placeholder 2"/>
          <p:cNvSpPr>
            <a:spLocks noGrp="1"/>
          </p:cNvSpPr>
          <p:nvPr>
            <p:ph idx="1"/>
          </p:nvPr>
        </p:nvSpPr>
        <p:spPr>
          <a:xfrm>
            <a:off x="457200" y="1219200"/>
            <a:ext cx="8229600" cy="4906963"/>
          </a:xfrm>
        </p:spPr>
        <p:txBody>
          <a:bodyPr/>
          <a:lstStyle/>
          <a:p>
            <a:pPr marL="0" indent="0">
              <a:buNone/>
            </a:pPr>
            <a:r>
              <a:rPr lang="en-US" dirty="0" smtClean="0">
                <a:solidFill>
                  <a:srgbClr val="3366FF"/>
                </a:solidFill>
              </a:rPr>
              <a:t>Gender shaped learning differences:</a:t>
            </a:r>
          </a:p>
          <a:p>
            <a:r>
              <a:rPr lang="en-US" dirty="0" smtClean="0"/>
              <a:t>Girls are more sensitive to sound than boys</a:t>
            </a:r>
          </a:p>
          <a:p>
            <a:r>
              <a:rPr lang="en-US" dirty="0" smtClean="0"/>
              <a:t>Girls listen better than boys</a:t>
            </a:r>
          </a:p>
          <a:p>
            <a:r>
              <a:rPr lang="en-US" dirty="0" smtClean="0"/>
              <a:t>Boys are more attuned to motion than girls are</a:t>
            </a:r>
          </a:p>
          <a:p>
            <a:r>
              <a:rPr lang="en-US" dirty="0" smtClean="0"/>
              <a:t>Girls are more sensitive to a range of bright colors than boys are</a:t>
            </a:r>
            <a:endParaRPr lang="en-US" dirty="0"/>
          </a:p>
        </p:txBody>
      </p:sp>
    </p:spTree>
    <p:extLst>
      <p:ext uri="{BB962C8B-B14F-4D97-AF65-F5344CB8AC3E}">
        <p14:creationId xmlns:p14="http://schemas.microsoft.com/office/powerpoint/2010/main" val="1066375594"/>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90222"/>
            <a:ext cx="8229600" cy="5335941"/>
          </a:xfrm>
        </p:spPr>
        <p:txBody>
          <a:bodyPr/>
          <a:lstStyle/>
          <a:p>
            <a:r>
              <a:rPr lang="en-US" dirty="0" smtClean="0"/>
              <a:t>Girls are more able to talk about feelings than boys are</a:t>
            </a:r>
          </a:p>
          <a:p>
            <a:r>
              <a:rPr lang="en-US" dirty="0" smtClean="0"/>
              <a:t>Boys engage in physically riskier actions than girls (boys tend to overestimate their physical skills while girls underestimate theirs)</a:t>
            </a:r>
          </a:p>
          <a:p>
            <a:r>
              <a:rPr lang="en-US" dirty="0" smtClean="0"/>
              <a:t>Girls are more likely than boys to try to affiliate with their teachers</a:t>
            </a:r>
          </a:p>
          <a:p>
            <a:r>
              <a:rPr lang="en-US" dirty="0" smtClean="0"/>
              <a:t>Girls are more likely than boys to do homework to please the teacher; boys will do homework if it interests them</a:t>
            </a:r>
            <a:endParaRPr lang="en-US" dirty="0"/>
          </a:p>
        </p:txBody>
      </p:sp>
    </p:spTree>
    <p:extLst>
      <p:ext uri="{BB962C8B-B14F-4D97-AF65-F5344CB8AC3E}">
        <p14:creationId xmlns:p14="http://schemas.microsoft.com/office/powerpoint/2010/main" val="223178678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03111"/>
            <a:ext cx="8229600" cy="5223052"/>
          </a:xfrm>
        </p:spPr>
        <p:txBody>
          <a:bodyPr/>
          <a:lstStyle/>
          <a:p>
            <a:r>
              <a:rPr lang="en-US" dirty="0" smtClean="0"/>
              <a:t>Girls enjoy being together to share ideas, secrets, and experiences; boys enjoy being together around shared interests</a:t>
            </a:r>
          </a:p>
          <a:p>
            <a:r>
              <a:rPr lang="en-US" dirty="0" smtClean="0"/>
              <a:t>Conversations are central to girls’ friendships; action is central to boys’ friendships</a:t>
            </a:r>
          </a:p>
          <a:p>
            <a:r>
              <a:rPr lang="en-US" dirty="0" smtClean="0"/>
              <a:t>Boys are more attracted to competition; girls, to collaboration</a:t>
            </a:r>
          </a:p>
          <a:p>
            <a:r>
              <a:rPr lang="en-US" dirty="0" smtClean="0"/>
              <a:t>Boys may learn better in somewhat stressful contexts; less likely to be the case for girls</a:t>
            </a:r>
          </a:p>
          <a:p>
            <a:pPr marL="0" indent="0">
              <a:buNone/>
            </a:pPr>
            <a:endParaRPr lang="en-US" dirty="0" smtClean="0"/>
          </a:p>
        </p:txBody>
      </p:sp>
    </p:spTree>
    <p:extLst>
      <p:ext uri="{BB962C8B-B14F-4D97-AF65-F5344CB8AC3E}">
        <p14:creationId xmlns:p14="http://schemas.microsoft.com/office/powerpoint/2010/main" val="9710891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72444"/>
            <a:ext cx="8229600" cy="5053719"/>
          </a:xfrm>
        </p:spPr>
        <p:txBody>
          <a:bodyPr/>
          <a:lstStyle/>
          <a:p>
            <a:r>
              <a:rPr lang="en-US" dirty="0" smtClean="0"/>
              <a:t>Boys </a:t>
            </a:r>
            <a:r>
              <a:rPr lang="en-US" dirty="0"/>
              <a:t>are more adept at spatial/number-based tasks; girls are better at verbally based </a:t>
            </a:r>
            <a:r>
              <a:rPr lang="en-US" dirty="0" smtClean="0"/>
              <a:t>tasks</a:t>
            </a:r>
          </a:p>
          <a:p>
            <a:r>
              <a:rPr lang="en-US" dirty="0" smtClean="0"/>
              <a:t>Boys are more likely to read nonfiction than girls and to prefer books that involve action/struggle; girls do better than boys with fiction and tasks that relate to motives, behaviors, and reasons for actions</a:t>
            </a:r>
            <a:endParaRPr lang="en-US" dirty="0"/>
          </a:p>
          <a:p>
            <a:endParaRPr lang="en-US" dirty="0"/>
          </a:p>
        </p:txBody>
      </p:sp>
    </p:spTree>
    <p:extLst>
      <p:ext uri="{BB962C8B-B14F-4D97-AF65-F5344CB8AC3E}">
        <p14:creationId xmlns:p14="http://schemas.microsoft.com/office/powerpoint/2010/main" val="3455371382"/>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What to Do?</a:t>
            </a:r>
            <a:endParaRPr lang="en-US" dirty="0">
              <a:solidFill>
                <a:srgbClr val="3366FF"/>
              </a:solidFill>
            </a:endParaRPr>
          </a:p>
        </p:txBody>
      </p:sp>
      <p:sp>
        <p:nvSpPr>
          <p:cNvPr id="3" name="Content Placeholder 2"/>
          <p:cNvSpPr>
            <a:spLocks noGrp="1"/>
          </p:cNvSpPr>
          <p:nvPr>
            <p:ph idx="1"/>
          </p:nvPr>
        </p:nvSpPr>
        <p:spPr>
          <a:xfrm>
            <a:off x="457200" y="1417638"/>
            <a:ext cx="8229600" cy="4708525"/>
          </a:xfrm>
        </p:spPr>
        <p:txBody>
          <a:bodyPr>
            <a:normAutofit lnSpcReduction="10000"/>
          </a:bodyPr>
          <a:lstStyle/>
          <a:p>
            <a:r>
              <a:rPr lang="en-US" dirty="0" smtClean="0"/>
              <a:t>Be aware of and study differences in how individual students approach learning.</a:t>
            </a:r>
          </a:p>
          <a:p>
            <a:r>
              <a:rPr lang="en-US" dirty="0" smtClean="0"/>
              <a:t>Help students develop awareness of the ways people approach learning and of the particular approaches to learning that do and do not work for them as individuals.</a:t>
            </a:r>
          </a:p>
          <a:p>
            <a:r>
              <a:rPr lang="en-US" dirty="0" smtClean="0"/>
              <a:t>Provide opportunities for students to work often in modes that are comfortable as well as occasionally asking them to try a new approach.</a:t>
            </a:r>
            <a:endParaRPr lang="en-US" dirty="0"/>
          </a:p>
        </p:txBody>
      </p:sp>
    </p:spTree>
    <p:extLst>
      <p:ext uri="{BB962C8B-B14F-4D97-AF65-F5344CB8AC3E}">
        <p14:creationId xmlns:p14="http://schemas.microsoft.com/office/powerpoint/2010/main" val="288581969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44222"/>
            <a:ext cx="8229600" cy="5081941"/>
          </a:xfrm>
        </p:spPr>
        <p:txBody>
          <a:bodyPr/>
          <a:lstStyle/>
          <a:p>
            <a:r>
              <a:rPr lang="en-US" dirty="0" smtClean="0"/>
              <a:t>Teach in a variety of modes and offer varied approaches to learning as often as possible to make room for a variety of student learning preferences.</a:t>
            </a:r>
          </a:p>
          <a:p>
            <a:r>
              <a:rPr lang="en-US" dirty="0" smtClean="0"/>
              <a:t>Understand that effective learners will draw on a variety of strategies, depending on the subject, the learner’s comfort with a particular topic or skill, and the time of day and year.</a:t>
            </a:r>
            <a:endParaRPr lang="en-US" dirty="0"/>
          </a:p>
        </p:txBody>
      </p:sp>
    </p:spTree>
    <p:extLst>
      <p:ext uri="{BB962C8B-B14F-4D97-AF65-F5344CB8AC3E}">
        <p14:creationId xmlns:p14="http://schemas.microsoft.com/office/powerpoint/2010/main" val="2269519891"/>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Learning Styles</a:t>
            </a:r>
            <a:endParaRPr lang="en-US" dirty="0">
              <a:solidFill>
                <a:srgbClr val="3366FF"/>
              </a:solidFill>
            </a:endParaRPr>
          </a:p>
        </p:txBody>
      </p:sp>
      <p:sp>
        <p:nvSpPr>
          <p:cNvPr id="3" name="Content Placeholder 2"/>
          <p:cNvSpPr>
            <a:spLocks noGrp="1"/>
          </p:cNvSpPr>
          <p:nvPr>
            <p:ph idx="1"/>
          </p:nvPr>
        </p:nvSpPr>
        <p:spPr/>
        <p:txBody>
          <a:bodyPr/>
          <a:lstStyle/>
          <a:p>
            <a:pPr marL="0" indent="0" algn="ctr">
              <a:buNone/>
            </a:pPr>
            <a:r>
              <a:rPr lang="en-US" sz="4000" dirty="0" smtClean="0"/>
              <a:t>Think back to this morning, how did you give directions to your cross-town buddy as to where you live?</a:t>
            </a:r>
          </a:p>
          <a:p>
            <a:pPr marL="0" indent="0">
              <a:buNone/>
            </a:pPr>
            <a:endParaRPr lang="en-US" dirty="0"/>
          </a:p>
        </p:txBody>
      </p:sp>
    </p:spTree>
    <p:extLst>
      <p:ext uri="{BB962C8B-B14F-4D97-AF65-F5344CB8AC3E}">
        <p14:creationId xmlns:p14="http://schemas.microsoft.com/office/powerpoint/2010/main" val="341025632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Learning Style Quiz</a:t>
            </a:r>
            <a:endParaRPr lang="en-US" dirty="0">
              <a:solidFill>
                <a:srgbClr val="3366FF"/>
              </a:solidFill>
            </a:endParaRPr>
          </a:p>
        </p:txBody>
      </p:sp>
      <p:sp>
        <p:nvSpPr>
          <p:cNvPr id="3" name="Content Placeholder 2"/>
          <p:cNvSpPr>
            <a:spLocks noGrp="1"/>
          </p:cNvSpPr>
          <p:nvPr>
            <p:ph idx="1"/>
          </p:nvPr>
        </p:nvSpPr>
        <p:spPr/>
        <p:txBody>
          <a:bodyPr/>
          <a:lstStyle/>
          <a:p>
            <a:r>
              <a:rPr lang="en-US" dirty="0"/>
              <a:t>http://</a:t>
            </a:r>
            <a:r>
              <a:rPr lang="en-US" dirty="0" err="1"/>
              <a:t>people.usd.edu</a:t>
            </a:r>
            <a:r>
              <a:rPr lang="en-US" dirty="0"/>
              <a:t>/~</a:t>
            </a:r>
            <a:r>
              <a:rPr lang="en-US" dirty="0" err="1"/>
              <a:t>bwjames</a:t>
            </a:r>
            <a:r>
              <a:rPr lang="en-US" dirty="0"/>
              <a:t>/tut/learning-style/</a:t>
            </a:r>
            <a:r>
              <a:rPr lang="en-US" dirty="0" err="1"/>
              <a:t>stylest.html</a:t>
            </a:r>
            <a:endParaRPr lang="en-US" dirty="0"/>
          </a:p>
        </p:txBody>
      </p:sp>
    </p:spTree>
    <p:extLst>
      <p:ext uri="{BB962C8B-B14F-4D97-AF65-F5344CB8AC3E}">
        <p14:creationId xmlns:p14="http://schemas.microsoft.com/office/powerpoint/2010/main" val="360288780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The VARK Questionnaire</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hlinkClick r:id="rId3"/>
              </a:rPr>
              <a:t>http://www.vark-learn.com/english/page.asp?p=questionnaire</a:t>
            </a:r>
            <a:endParaRPr lang="en-US" dirty="0" smtClean="0"/>
          </a:p>
          <a:p>
            <a:endParaRPr lang="en-US" dirty="0"/>
          </a:p>
          <a:p>
            <a:pPr algn="ctr"/>
            <a:r>
              <a:rPr lang="en-US" dirty="0" smtClean="0">
                <a:solidFill>
                  <a:srgbClr val="3366FF"/>
                </a:solidFill>
              </a:rPr>
              <a:t>How Do I Learn Best?</a:t>
            </a:r>
            <a:endParaRPr lang="en-US" dirty="0">
              <a:solidFill>
                <a:srgbClr val="3366FF"/>
              </a:solidFill>
            </a:endParaRPr>
          </a:p>
        </p:txBody>
      </p:sp>
    </p:spTree>
    <p:extLst>
      <p:ext uri="{BB962C8B-B14F-4D97-AF65-F5344CB8AC3E}">
        <p14:creationId xmlns:p14="http://schemas.microsoft.com/office/powerpoint/2010/main" val="1771437594"/>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Marzano’s Four Questions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8517191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4345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660066"/>
                </a:solidFill>
              </a:rPr>
              <a:t>Thinking Caps </a:t>
            </a:r>
            <a:endParaRPr lang="en-US" dirty="0">
              <a:solidFill>
                <a:srgbClr val="660066"/>
              </a:solidFill>
            </a:endParaRPr>
          </a:p>
        </p:txBody>
      </p:sp>
      <p:sp>
        <p:nvSpPr>
          <p:cNvPr id="3" name="Content Placeholder 2"/>
          <p:cNvSpPr>
            <a:spLocks noGrp="1"/>
          </p:cNvSpPr>
          <p:nvPr>
            <p:ph idx="1"/>
          </p:nvPr>
        </p:nvSpPr>
        <p:spPr>
          <a:xfrm>
            <a:off x="457200" y="1143000"/>
            <a:ext cx="8229600" cy="4983163"/>
          </a:xfrm>
        </p:spPr>
        <p:txBody>
          <a:bodyPr/>
          <a:lstStyle/>
          <a:p>
            <a:r>
              <a:rPr lang="en-US" dirty="0" smtClean="0">
                <a:solidFill>
                  <a:srgbClr val="3366FF"/>
                </a:solidFill>
              </a:rPr>
              <a:t>Blue</a:t>
            </a:r>
            <a:r>
              <a:rPr lang="en-US" dirty="0" smtClean="0"/>
              <a:t> = values facts, information, data</a:t>
            </a:r>
          </a:p>
          <a:p>
            <a:r>
              <a:rPr lang="en-US" dirty="0" smtClean="0">
                <a:solidFill>
                  <a:srgbClr val="FFFF00"/>
                </a:solidFill>
              </a:rPr>
              <a:t>Yellow</a:t>
            </a:r>
            <a:r>
              <a:rPr lang="en-US" dirty="0" smtClean="0"/>
              <a:t> = intuitive, trusts his/her feelings, is concerned about the feelings of others</a:t>
            </a:r>
          </a:p>
          <a:p>
            <a:r>
              <a:rPr lang="en-US" dirty="0" smtClean="0">
                <a:solidFill>
                  <a:srgbClr val="008000"/>
                </a:solidFill>
              </a:rPr>
              <a:t>Green</a:t>
            </a:r>
            <a:r>
              <a:rPr lang="en-US" dirty="0" smtClean="0"/>
              <a:t> = highly imaginative, creative, looks for innovative solutions</a:t>
            </a:r>
          </a:p>
          <a:p>
            <a:r>
              <a:rPr lang="en-US" dirty="0" smtClean="0">
                <a:solidFill>
                  <a:srgbClr val="FF6600"/>
                </a:solidFill>
              </a:rPr>
              <a:t>Orange</a:t>
            </a:r>
            <a:r>
              <a:rPr lang="en-US" dirty="0" smtClean="0"/>
              <a:t> = practical, wants to bring people together to solve the problem</a:t>
            </a:r>
          </a:p>
          <a:p>
            <a:r>
              <a:rPr lang="en-US" dirty="0" smtClean="0">
                <a:solidFill>
                  <a:srgbClr val="FF0000"/>
                </a:solidFill>
              </a:rPr>
              <a:t>Red</a:t>
            </a:r>
            <a:r>
              <a:rPr lang="en-US" dirty="0" smtClean="0"/>
              <a:t> = looks for problems and flaws (red flags) in suggestions, tends to be cautious</a:t>
            </a:r>
            <a:endParaRPr lang="en-US" dirty="0"/>
          </a:p>
        </p:txBody>
      </p:sp>
    </p:spTree>
    <p:extLst>
      <p:ext uri="{BB962C8B-B14F-4D97-AF65-F5344CB8AC3E}">
        <p14:creationId xmlns:p14="http://schemas.microsoft.com/office/powerpoint/2010/main" val="115668535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Thinking Caps Discussion</a:t>
            </a:r>
            <a:endParaRPr lang="en-US" dirty="0">
              <a:solidFill>
                <a:srgbClr val="3366FF"/>
              </a:solidFill>
            </a:endParaRPr>
          </a:p>
        </p:txBody>
      </p:sp>
      <p:sp>
        <p:nvSpPr>
          <p:cNvPr id="3" name="Content Placeholder 2"/>
          <p:cNvSpPr>
            <a:spLocks noGrp="1"/>
          </p:cNvSpPr>
          <p:nvPr>
            <p:ph idx="1"/>
          </p:nvPr>
        </p:nvSpPr>
        <p:spPr/>
        <p:txBody>
          <a:bodyPr/>
          <a:lstStyle/>
          <a:p>
            <a:pPr marL="0" indent="0">
              <a:buNone/>
            </a:pPr>
            <a:r>
              <a:rPr lang="en-US" dirty="0" smtClean="0"/>
              <a:t>Notecard: write name in color of the hat you represent; fold and use as reminder to group members</a:t>
            </a:r>
          </a:p>
          <a:p>
            <a:pPr marL="0" indent="0">
              <a:buNone/>
            </a:pPr>
            <a:endParaRPr lang="en-US" dirty="0"/>
          </a:p>
          <a:p>
            <a:pPr marL="0" indent="0">
              <a:buNone/>
            </a:pPr>
            <a:r>
              <a:rPr lang="en-US" dirty="0" smtClean="0"/>
              <a:t>Discuss:  </a:t>
            </a:r>
            <a:r>
              <a:rPr lang="en-US" dirty="0" smtClean="0"/>
              <a:t>Students talking while the teacher is talking…</a:t>
            </a:r>
            <a:endParaRPr lang="en-US" dirty="0"/>
          </a:p>
        </p:txBody>
      </p:sp>
    </p:spTree>
    <p:extLst>
      <p:ext uri="{BB962C8B-B14F-4D97-AF65-F5344CB8AC3E}">
        <p14:creationId xmlns:p14="http://schemas.microsoft.com/office/powerpoint/2010/main" val="254415710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normAutofit fontScale="90000"/>
          </a:bodyPr>
          <a:lstStyle/>
          <a:p>
            <a:pPr algn="ctr"/>
            <a:r>
              <a:rPr lang="en-US" dirty="0" smtClean="0">
                <a:solidFill>
                  <a:srgbClr val="3366FF"/>
                </a:solidFill>
              </a:rPr>
              <a:t>Differentiating Content, Process, and Product Based on Learning Profile</a:t>
            </a:r>
            <a:endParaRPr lang="en-US" dirty="0">
              <a:solidFill>
                <a:srgbClr val="3366FF"/>
              </a:solidFill>
            </a:endParaRPr>
          </a:p>
        </p:txBody>
      </p:sp>
      <p:sp>
        <p:nvSpPr>
          <p:cNvPr id="3" name="Content Placeholder 2"/>
          <p:cNvSpPr>
            <a:spLocks noGrp="1"/>
          </p:cNvSpPr>
          <p:nvPr>
            <p:ph idx="1"/>
          </p:nvPr>
        </p:nvSpPr>
        <p:spPr>
          <a:xfrm>
            <a:off x="457200" y="2819400"/>
            <a:ext cx="8229600" cy="3306763"/>
          </a:xfrm>
        </p:spPr>
        <p:txBody>
          <a:bodyPr/>
          <a:lstStyle/>
          <a:p>
            <a:r>
              <a:rPr lang="en-US" dirty="0" smtClean="0"/>
              <a:t>Content:</a:t>
            </a:r>
          </a:p>
          <a:p>
            <a:r>
              <a:rPr lang="en-US" dirty="0" smtClean="0"/>
              <a:t>Process:</a:t>
            </a:r>
          </a:p>
          <a:p>
            <a:r>
              <a:rPr lang="en-US" dirty="0" smtClean="0"/>
              <a:t>Product:</a:t>
            </a:r>
            <a:endParaRPr lang="en-US" dirty="0"/>
          </a:p>
        </p:txBody>
      </p:sp>
    </p:spTree>
    <p:extLst>
      <p:ext uri="{BB962C8B-B14F-4D97-AF65-F5344CB8AC3E}">
        <p14:creationId xmlns:p14="http://schemas.microsoft.com/office/powerpoint/2010/main" val="2181504612"/>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Students’ Affect </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Attention to students’ feelings and emotional needs</a:t>
            </a:r>
          </a:p>
        </p:txBody>
      </p:sp>
    </p:spTree>
    <p:extLst>
      <p:ext uri="{BB962C8B-B14F-4D97-AF65-F5344CB8AC3E}">
        <p14:creationId xmlns:p14="http://schemas.microsoft.com/office/powerpoint/2010/main" val="40449516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90600"/>
            <a:ext cx="8229600" cy="5135563"/>
          </a:xfrm>
        </p:spPr>
        <p:txBody>
          <a:bodyPr/>
          <a:lstStyle/>
          <a:p>
            <a:pPr marL="0" indent="0" algn="ctr">
              <a:buNone/>
            </a:pPr>
            <a:r>
              <a:rPr lang="en-US" sz="3600" i="1" dirty="0"/>
              <a:t>As teachers become more competent and confident in adapting content, process, product, and </a:t>
            </a:r>
            <a:r>
              <a:rPr lang="en-US" sz="3600" b="1" i="1" dirty="0"/>
              <a:t>affect</a:t>
            </a:r>
            <a:r>
              <a:rPr lang="en-US" sz="3600" i="1" dirty="0"/>
              <a:t> in response to student readiness, interest, and learning profile, the likelihood of academic success and maximum students achievement grow exponentially.</a:t>
            </a:r>
          </a:p>
          <a:p>
            <a:endParaRPr lang="en-US" dirty="0"/>
          </a:p>
        </p:txBody>
      </p:sp>
    </p:spTree>
    <p:extLst>
      <p:ext uri="{BB962C8B-B14F-4D97-AF65-F5344CB8AC3E}">
        <p14:creationId xmlns:p14="http://schemas.microsoft.com/office/powerpoint/2010/main" val="168454666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sz="4800" i="1" dirty="0" smtClean="0"/>
              <a:t>Before we can teach children, we need to DELIGHT in them.</a:t>
            </a:r>
            <a:endParaRPr lang="en-US" sz="4800" i="1" dirty="0"/>
          </a:p>
        </p:txBody>
      </p:sp>
    </p:spTree>
    <p:extLst>
      <p:ext uri="{BB962C8B-B14F-4D97-AF65-F5344CB8AC3E}">
        <p14:creationId xmlns:p14="http://schemas.microsoft.com/office/powerpoint/2010/main" val="300895729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Mindsets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Mindsets are the assumptions, expectations, and beliefs that guide our behavior and our interactions with others</a:t>
            </a:r>
            <a:r>
              <a:rPr lang="en-US" dirty="0" smtClean="0"/>
              <a:t>.</a:t>
            </a:r>
          </a:p>
          <a:p>
            <a:endParaRPr lang="en-US" dirty="0"/>
          </a:p>
          <a:p>
            <a:r>
              <a:rPr lang="en-US" dirty="0" smtClean="0"/>
              <a:t>If our attitudes, beliefs, or mindsets about teaching, learning, and our students go unexamined, the consequences can be harmful…</a:t>
            </a:r>
            <a:endParaRPr lang="en-US" dirty="0"/>
          </a:p>
        </p:txBody>
      </p:sp>
    </p:spTree>
    <p:extLst>
      <p:ext uri="{BB962C8B-B14F-4D97-AF65-F5344CB8AC3E}">
        <p14:creationId xmlns:p14="http://schemas.microsoft.com/office/powerpoint/2010/main" val="428200621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The Effective Teacher’s Mindset</a:t>
            </a:r>
            <a:endParaRPr lang="en-US" dirty="0">
              <a:solidFill>
                <a:srgbClr val="3366FF"/>
              </a:solidFill>
            </a:endParaRPr>
          </a:p>
        </p:txBody>
      </p:sp>
      <p:sp>
        <p:nvSpPr>
          <p:cNvPr id="3" name="Content Placeholder 2"/>
          <p:cNvSpPr>
            <a:spLocks noGrp="1"/>
          </p:cNvSpPr>
          <p:nvPr>
            <p:ph idx="1"/>
          </p:nvPr>
        </p:nvSpPr>
        <p:spPr>
          <a:xfrm>
            <a:off x="457200" y="1219200"/>
            <a:ext cx="8229600" cy="4906963"/>
          </a:xfrm>
        </p:spPr>
        <p:txBody>
          <a:bodyPr/>
          <a:lstStyle/>
          <a:p>
            <a:r>
              <a:rPr lang="en-US" dirty="0" smtClean="0"/>
              <a:t>Teachers have a lifelong impact</a:t>
            </a:r>
          </a:p>
          <a:p>
            <a:r>
              <a:rPr lang="en-US" dirty="0" smtClean="0"/>
              <a:t>The classroom must feel safe and secure</a:t>
            </a:r>
          </a:p>
          <a:p>
            <a:r>
              <a:rPr lang="en-US" dirty="0" smtClean="0"/>
              <a:t>All students want to succeed</a:t>
            </a:r>
          </a:p>
          <a:p>
            <a:r>
              <a:rPr lang="en-US" dirty="0" smtClean="0"/>
              <a:t>The social-emotional needs of students must be met</a:t>
            </a:r>
          </a:p>
          <a:p>
            <a:r>
              <a:rPr lang="en-US" dirty="0" smtClean="0"/>
              <a:t>Empathy is very important</a:t>
            </a:r>
          </a:p>
          <a:p>
            <a:r>
              <a:rPr lang="en-US" dirty="0" smtClean="0"/>
              <a:t>Students should feel a sense of ownership of their education</a:t>
            </a:r>
          </a:p>
          <a:p>
            <a:endParaRPr lang="en-US" dirty="0" smtClean="0"/>
          </a:p>
          <a:p>
            <a:endParaRPr lang="en-US" dirty="0"/>
          </a:p>
        </p:txBody>
      </p:sp>
    </p:spTree>
    <p:extLst>
      <p:ext uri="{BB962C8B-B14F-4D97-AF65-F5344CB8AC3E}">
        <p14:creationId xmlns:p14="http://schemas.microsoft.com/office/powerpoint/2010/main" val="315923381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dirty="0" smtClean="0">
                <a:solidFill>
                  <a:srgbClr val="3366FF"/>
                </a:solidFill>
              </a:rPr>
              <a:t>The Effective Teacher’s Mindset</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Teachers should identify and reinforce each student’s areas of competence</a:t>
            </a:r>
          </a:p>
          <a:p>
            <a:r>
              <a:rPr lang="en-US" dirty="0" smtClean="0"/>
              <a:t>Teachers should address fears of failure and humiliation</a:t>
            </a:r>
          </a:p>
          <a:p>
            <a:r>
              <a:rPr lang="en-US" dirty="0" smtClean="0"/>
              <a:t>Discipline is a teaching process</a:t>
            </a:r>
            <a:endParaRPr lang="en-US" dirty="0"/>
          </a:p>
        </p:txBody>
      </p:sp>
    </p:spTree>
    <p:extLst>
      <p:ext uri="{BB962C8B-B14F-4D97-AF65-F5344CB8AC3E}">
        <p14:creationId xmlns:p14="http://schemas.microsoft.com/office/powerpoint/2010/main" val="3238858974"/>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Fixed and Growth Mindsets</a:t>
            </a:r>
            <a:endParaRPr lang="en-US" dirty="0">
              <a:solidFill>
                <a:srgbClr val="3366FF"/>
              </a:solidFill>
            </a:endParaRP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330054509"/>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461665"/>
          </a:xfrm>
          <a:prstGeom prst="rect">
            <a:avLst/>
          </a:prstGeom>
          <a:noFill/>
        </p:spPr>
        <p:txBody>
          <a:bodyPr wrap="square" rtlCol="0">
            <a:spAutoFit/>
          </a:bodyPr>
          <a:lstStyle/>
          <a:p>
            <a:r>
              <a:rPr lang="en-US" sz="2400" dirty="0" smtClean="0">
                <a:solidFill>
                  <a:srgbClr val="FFFF99"/>
                </a:solidFill>
                <a:latin typeface="Calibri" pitchFamily="34" charset="0"/>
              </a:rPr>
              <a:t> </a:t>
            </a:r>
            <a:endParaRPr lang="en-US" sz="2400" dirty="0">
              <a:solidFill>
                <a:srgbClr val="FFFF99"/>
              </a:solidFill>
              <a:latin typeface="Calibri" pitchFamily="34" charset="0"/>
            </a:endParaRPr>
          </a:p>
        </p:txBody>
      </p:sp>
      <p:sp>
        <p:nvSpPr>
          <p:cNvPr id="9" name="Title 8"/>
          <p:cNvSpPr>
            <a:spLocks noGrp="1"/>
          </p:cNvSpPr>
          <p:nvPr>
            <p:ph type="title"/>
          </p:nvPr>
        </p:nvSpPr>
        <p:spPr>
          <a:xfrm>
            <a:off x="0" y="188640"/>
            <a:ext cx="9144000" cy="652934"/>
          </a:xfrm>
        </p:spPr>
        <p:txBody>
          <a:bodyPr>
            <a:normAutofit fontScale="90000"/>
          </a:bodyPr>
          <a:lstStyle/>
          <a:p>
            <a:pPr algn="ctr"/>
            <a:r>
              <a:rPr lang="en-US" dirty="0" smtClean="0">
                <a:solidFill>
                  <a:srgbClr val="3366FF"/>
                </a:solidFill>
                <a:latin typeface="Arial" pitchFamily="34" charset="0"/>
                <a:cs typeface="Arial" pitchFamily="34" charset="0"/>
              </a:rPr>
              <a:t>Table Family Brain Warm-Up</a:t>
            </a:r>
            <a:endParaRPr lang="en-US" dirty="0">
              <a:solidFill>
                <a:srgbClr val="3366FF"/>
              </a:solidFill>
              <a:latin typeface="Arial" pitchFamily="34" charset="0"/>
              <a:cs typeface="Arial" pitchFamily="34" charset="0"/>
            </a:endParaRPr>
          </a:p>
        </p:txBody>
      </p:sp>
      <p:sp>
        <p:nvSpPr>
          <p:cNvPr id="10" name="Content Placeholder 9"/>
          <p:cNvSpPr>
            <a:spLocks noGrp="1"/>
          </p:cNvSpPr>
          <p:nvPr>
            <p:ph idx="1"/>
          </p:nvPr>
        </p:nvSpPr>
        <p:spPr>
          <a:xfrm>
            <a:off x="467544" y="1219201"/>
            <a:ext cx="8280920" cy="4009999"/>
          </a:xfrm>
        </p:spPr>
        <p:txBody>
          <a:bodyPr/>
          <a:lstStyle/>
          <a:p>
            <a:pPr marL="0" indent="0" algn="ctr">
              <a:buNone/>
            </a:pPr>
            <a:endParaRPr lang="en-US" sz="4000" i="1" dirty="0" smtClean="0">
              <a:solidFill>
                <a:schemeClr val="tx1">
                  <a:lumMod val="95000"/>
                </a:schemeClr>
              </a:solidFill>
              <a:latin typeface="Arial" pitchFamily="34" charset="0"/>
              <a:cs typeface="Arial" pitchFamily="34" charset="0"/>
            </a:endParaRPr>
          </a:p>
          <a:p>
            <a:pPr marL="0" indent="0" algn="ctr">
              <a:buNone/>
            </a:pPr>
            <a:r>
              <a:rPr lang="en-US" sz="4000" i="1" dirty="0" smtClean="0">
                <a:solidFill>
                  <a:schemeClr val="tx1">
                    <a:lumMod val="95000"/>
                  </a:schemeClr>
                </a:solidFill>
                <a:latin typeface="Arial" pitchFamily="34" charset="0"/>
                <a:cs typeface="Arial" pitchFamily="34" charset="0"/>
              </a:rPr>
              <a:t>Discuss the difference(s) between ‘traditional’ and ‘differentiated’ classrooms. </a:t>
            </a:r>
          </a:p>
        </p:txBody>
      </p:sp>
    </p:spTree>
    <p:extLst>
      <p:ext uri="{BB962C8B-B14F-4D97-AF65-F5344CB8AC3E}">
        <p14:creationId xmlns:p14="http://schemas.microsoft.com/office/powerpoint/2010/main" val="7330445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Self-Theory Survey</a:t>
            </a:r>
            <a:endParaRPr lang="en-US" dirty="0">
              <a:solidFill>
                <a:srgbClr val="3366FF"/>
              </a:solidFill>
            </a:endParaRPr>
          </a:p>
        </p:txBody>
      </p:sp>
      <p:sp>
        <p:nvSpPr>
          <p:cNvPr id="3" name="Content Placeholder 2"/>
          <p:cNvSpPr>
            <a:spLocks noGrp="1"/>
          </p:cNvSpPr>
          <p:nvPr>
            <p:ph idx="1"/>
          </p:nvPr>
        </p:nvSpPr>
        <p:spPr/>
        <p:txBody>
          <a:bodyPr/>
          <a:lstStyle/>
          <a:p>
            <a:pPr marL="0" indent="0">
              <a:buNone/>
            </a:pPr>
            <a:r>
              <a:rPr lang="en-US" dirty="0" smtClean="0"/>
              <a:t>1. You have a certain amount of intelligence, and you really can’t do much to change it.</a:t>
            </a:r>
          </a:p>
          <a:p>
            <a:pPr lvl="1"/>
            <a:r>
              <a:rPr lang="en-US" dirty="0" smtClean="0"/>
              <a:t>Strongly Agree</a:t>
            </a:r>
          </a:p>
          <a:p>
            <a:pPr lvl="1"/>
            <a:r>
              <a:rPr lang="en-US" dirty="0" smtClean="0"/>
              <a:t>Agree</a:t>
            </a:r>
          </a:p>
          <a:p>
            <a:pPr lvl="1"/>
            <a:r>
              <a:rPr lang="en-US" dirty="0" smtClean="0"/>
              <a:t>Mostly Agree</a:t>
            </a:r>
          </a:p>
          <a:p>
            <a:pPr lvl="1"/>
            <a:r>
              <a:rPr lang="en-US" dirty="0" smtClean="0"/>
              <a:t>Mostly Disagree</a:t>
            </a:r>
          </a:p>
          <a:p>
            <a:pPr lvl="1"/>
            <a:r>
              <a:rPr lang="en-US" dirty="0" smtClean="0"/>
              <a:t>Strongly Disagree</a:t>
            </a:r>
            <a:endParaRPr lang="en-US" dirty="0"/>
          </a:p>
        </p:txBody>
      </p:sp>
    </p:spTree>
    <p:extLst>
      <p:ext uri="{BB962C8B-B14F-4D97-AF65-F5344CB8AC3E}">
        <p14:creationId xmlns:p14="http://schemas.microsoft.com/office/powerpoint/2010/main" val="327358112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Your intelligence is something about you that you can’t change very much.</a:t>
            </a:r>
          </a:p>
          <a:p>
            <a:pPr lvl="1"/>
            <a:r>
              <a:rPr lang="en-US" dirty="0" smtClean="0"/>
              <a:t>Strongly Agree</a:t>
            </a:r>
          </a:p>
          <a:p>
            <a:pPr lvl="1"/>
            <a:r>
              <a:rPr lang="en-US" dirty="0" smtClean="0"/>
              <a:t>Agree</a:t>
            </a:r>
          </a:p>
          <a:p>
            <a:pPr lvl="1"/>
            <a:r>
              <a:rPr lang="en-US" dirty="0" smtClean="0"/>
              <a:t>Mostly Agree</a:t>
            </a:r>
          </a:p>
          <a:p>
            <a:pPr lvl="1"/>
            <a:r>
              <a:rPr lang="en-US" dirty="0" smtClean="0"/>
              <a:t>Mostly Disagree</a:t>
            </a:r>
          </a:p>
          <a:p>
            <a:pPr lvl="1"/>
            <a:r>
              <a:rPr lang="en-US" dirty="0" smtClean="0"/>
              <a:t>Strongly Disagree</a:t>
            </a:r>
          </a:p>
          <a:p>
            <a:pPr marL="514350" indent="-514350">
              <a:buAutoNum type="arabicPeriod" startAt="2"/>
            </a:pPr>
            <a:endParaRPr lang="en-US" dirty="0"/>
          </a:p>
        </p:txBody>
      </p:sp>
    </p:spTree>
    <p:extLst>
      <p:ext uri="{BB962C8B-B14F-4D97-AF65-F5344CB8AC3E}">
        <p14:creationId xmlns:p14="http://schemas.microsoft.com/office/powerpoint/2010/main" val="2752287333"/>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  You can learn new things, but you can’t really change your basic intelligence.</a:t>
            </a:r>
          </a:p>
          <a:p>
            <a:pPr lvl="1"/>
            <a:r>
              <a:rPr lang="en-US" dirty="0" smtClean="0"/>
              <a:t>Strongly Agree</a:t>
            </a:r>
          </a:p>
          <a:p>
            <a:pPr lvl="1"/>
            <a:r>
              <a:rPr lang="en-US" dirty="0" smtClean="0"/>
              <a:t>Agree</a:t>
            </a:r>
          </a:p>
          <a:p>
            <a:pPr lvl="1"/>
            <a:r>
              <a:rPr lang="en-US" dirty="0" smtClean="0"/>
              <a:t>Mostly Agree</a:t>
            </a:r>
          </a:p>
          <a:p>
            <a:pPr lvl="1"/>
            <a:r>
              <a:rPr lang="en-US" dirty="0" smtClean="0"/>
              <a:t>Mostly Disagree</a:t>
            </a:r>
          </a:p>
          <a:p>
            <a:pPr lvl="1"/>
            <a:r>
              <a:rPr lang="en-US" dirty="0" smtClean="0"/>
              <a:t>Strongly Disagree</a:t>
            </a:r>
          </a:p>
          <a:p>
            <a:pPr marL="514350" indent="-514350">
              <a:buAutoNum type="arabicPeriod" startAt="3"/>
            </a:pPr>
            <a:endParaRPr lang="en-US" dirty="0"/>
          </a:p>
        </p:txBody>
      </p:sp>
    </p:spTree>
    <p:extLst>
      <p:ext uri="{BB962C8B-B14F-4D97-AF65-F5344CB8AC3E}">
        <p14:creationId xmlns:p14="http://schemas.microsoft.com/office/powerpoint/2010/main" val="215727007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Results</a:t>
            </a:r>
            <a:endParaRPr lang="en-US" dirty="0">
              <a:solidFill>
                <a:srgbClr val="3366FF"/>
              </a:solidFill>
            </a:endParaRPr>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Scores of ‘mostly agree’ to ‘strongly agree’ </a:t>
            </a:r>
          </a:p>
          <a:p>
            <a:pPr marL="0" indent="0" algn="ctr">
              <a:buNone/>
            </a:pPr>
            <a:r>
              <a:rPr lang="en-US" dirty="0" smtClean="0"/>
              <a:t>=</a:t>
            </a:r>
          </a:p>
          <a:p>
            <a:pPr marL="0" indent="0" algn="ctr">
              <a:buNone/>
            </a:pPr>
            <a:r>
              <a:rPr lang="en-US" dirty="0" smtClean="0"/>
              <a:t> fixed theory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422070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smtClean="0">
                <a:latin typeface="Frutiger LT Std 45 Light" charset="0"/>
                <a:ea typeface="Arial" charset="0"/>
                <a:cs typeface="Arial" charset="0"/>
              </a:rPr>
              <a:t>Dweck, Mindset: The New Psychology of Success, 2007</a:t>
            </a:r>
            <a:br>
              <a:rPr lang="en-US" smtClean="0">
                <a:latin typeface="Frutiger LT Std 45 Light" charset="0"/>
                <a:ea typeface="Arial" charset="0"/>
                <a:cs typeface="Arial" charset="0"/>
              </a:rPr>
            </a:br>
            <a:r>
              <a:rPr lang="en-US" smtClean="0">
                <a:latin typeface="Frutiger LT Std 45 Light" charset="0"/>
                <a:ea typeface="Arial" charset="0"/>
                <a:cs typeface="Arial" charset="0"/>
              </a:rPr>
              <a:t/>
            </a:r>
            <a:br>
              <a:rPr lang="en-US" smtClean="0">
                <a:latin typeface="Frutiger LT Std 45 Light" charset="0"/>
                <a:ea typeface="Arial" charset="0"/>
                <a:cs typeface="Arial" charset="0"/>
              </a:rPr>
            </a:br>
            <a:endParaRPr lang="en-US" smtClean="0">
              <a:latin typeface="Frutiger LT Std 45 Light" charset="0"/>
              <a:ea typeface="Arial" charset="0"/>
              <a:cs typeface="Arial" charset="0"/>
            </a:endParaRPr>
          </a:p>
        </p:txBody>
      </p:sp>
      <p:pic>
        <p:nvPicPr>
          <p:cNvPr id="195588" name="Picture 3"/>
          <p:cNvPicPr>
            <a:picLocks noChangeAspect="1" noChangeArrowheads="1"/>
          </p:cNvPicPr>
          <p:nvPr/>
        </p:nvPicPr>
        <p:blipFill>
          <a:blip r:embed="rId3"/>
          <a:srcRect/>
          <a:stretch>
            <a:fillRect/>
          </a:stretch>
        </p:blipFill>
        <p:spPr bwMode="auto">
          <a:xfrm>
            <a:off x="4724400" y="2286000"/>
            <a:ext cx="2276475" cy="3482975"/>
          </a:xfrm>
          <a:prstGeom prst="rect">
            <a:avLst/>
          </a:prstGeom>
          <a:noFill/>
          <a:ln w="12700">
            <a:noFill/>
            <a:miter lim="800000"/>
            <a:headEnd/>
            <a:tailEnd/>
          </a:ln>
        </p:spPr>
      </p:pic>
      <p:pic>
        <p:nvPicPr>
          <p:cNvPr id="195589" name="Picture 4"/>
          <p:cNvPicPr>
            <a:picLocks noChangeAspect="1" noChangeArrowheads="1"/>
          </p:cNvPicPr>
          <p:nvPr/>
        </p:nvPicPr>
        <p:blipFill>
          <a:blip r:embed="rId4"/>
          <a:srcRect/>
          <a:stretch>
            <a:fillRect/>
          </a:stretch>
        </p:blipFill>
        <p:spPr bwMode="auto">
          <a:xfrm>
            <a:off x="1295400" y="2590800"/>
            <a:ext cx="1939925" cy="1939925"/>
          </a:xfrm>
          <a:prstGeom prst="rect">
            <a:avLst/>
          </a:prstGeom>
          <a:noFill/>
          <a:ln w="12700">
            <a:noFill/>
            <a:miter lim="800000"/>
            <a:headEnd/>
            <a:tailEnd/>
          </a:ln>
        </p:spPr>
      </p:pic>
    </p:spTree>
    <p:extLst>
      <p:ext uri="{BB962C8B-B14F-4D97-AF65-F5344CB8AC3E}">
        <p14:creationId xmlns:p14="http://schemas.microsoft.com/office/powerpoint/2010/main" val="133740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algn="ctr" eaLnBrk="1" hangingPunct="1"/>
            <a:r>
              <a:rPr lang="en-US" dirty="0">
                <a:solidFill>
                  <a:srgbClr val="3366FF"/>
                </a:solidFill>
                <a:latin typeface="Arial" charset="0"/>
                <a:cs typeface="Arial" charset="0"/>
              </a:rPr>
              <a:t>Mindsets</a:t>
            </a:r>
          </a:p>
        </p:txBody>
      </p:sp>
      <p:sp>
        <p:nvSpPr>
          <p:cNvPr id="7171" name="Text Box 8"/>
          <p:cNvSpPr txBox="1">
            <a:spLocks noChangeArrowheads="1"/>
          </p:cNvSpPr>
          <p:nvPr/>
        </p:nvSpPr>
        <p:spPr bwMode="auto">
          <a:xfrm>
            <a:off x="520700" y="2055813"/>
            <a:ext cx="3986213" cy="519112"/>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500" b="1">
                <a:solidFill>
                  <a:schemeClr val="bg1"/>
                </a:solidFill>
                <a:cs typeface="Arial" charset="0"/>
              </a:rPr>
              <a:t>Fixed Mindset</a:t>
            </a:r>
          </a:p>
        </p:txBody>
      </p:sp>
      <p:sp>
        <p:nvSpPr>
          <p:cNvPr id="7172" name="Text Box 10"/>
          <p:cNvSpPr txBox="1">
            <a:spLocks noChangeArrowheads="1"/>
          </p:cNvSpPr>
          <p:nvPr/>
        </p:nvSpPr>
        <p:spPr bwMode="auto">
          <a:xfrm>
            <a:off x="533400" y="2559050"/>
            <a:ext cx="3962400" cy="3154363"/>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dirty="0">
                <a:cs typeface="Arial" charset="0"/>
              </a:rPr>
              <a:t/>
            </a:r>
            <a:br>
              <a:rPr lang="en-US" sz="2100" dirty="0">
                <a:cs typeface="Arial" charset="0"/>
              </a:rPr>
            </a:br>
            <a:r>
              <a:rPr lang="en-US" sz="2100" dirty="0">
                <a:cs typeface="Arial" charset="0"/>
              </a:rPr>
              <a:t/>
            </a:r>
            <a:br>
              <a:rPr lang="en-US" sz="2100" dirty="0">
                <a:cs typeface="Arial" charset="0"/>
              </a:rPr>
            </a:br>
            <a:r>
              <a:rPr lang="en-US" sz="2100" dirty="0">
                <a:cs typeface="Arial" charset="0"/>
              </a:rPr>
              <a:t/>
            </a:r>
            <a:br>
              <a:rPr lang="en-US" sz="2100" dirty="0">
                <a:cs typeface="Arial" charset="0"/>
              </a:rPr>
            </a:br>
            <a:r>
              <a:rPr lang="en-US" sz="2400" dirty="0">
                <a:cs typeface="Arial" charset="0"/>
              </a:rPr>
              <a:t>intelligence is a fixed trait</a:t>
            </a:r>
          </a:p>
        </p:txBody>
      </p:sp>
      <p:sp>
        <p:nvSpPr>
          <p:cNvPr id="7173" name="Text Box 11"/>
          <p:cNvSpPr txBox="1">
            <a:spLocks noChangeArrowheads="1"/>
          </p:cNvSpPr>
          <p:nvPr/>
        </p:nvSpPr>
        <p:spPr bwMode="auto">
          <a:xfrm>
            <a:off x="4700588" y="2055813"/>
            <a:ext cx="3986212" cy="519112"/>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500" b="1">
                <a:solidFill>
                  <a:schemeClr val="bg1"/>
                </a:solidFill>
                <a:cs typeface="Arial" charset="0"/>
              </a:rPr>
              <a:t>Growth Mindset</a:t>
            </a:r>
          </a:p>
        </p:txBody>
      </p:sp>
      <p:sp>
        <p:nvSpPr>
          <p:cNvPr id="7174" name="Text Box 12"/>
          <p:cNvSpPr txBox="1">
            <a:spLocks noChangeArrowheads="1"/>
          </p:cNvSpPr>
          <p:nvPr/>
        </p:nvSpPr>
        <p:spPr bwMode="auto">
          <a:xfrm>
            <a:off x="4713288" y="2559050"/>
            <a:ext cx="3962400" cy="3154363"/>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dirty="0">
                <a:cs typeface="Arial" charset="0"/>
              </a:rPr>
              <a:t/>
            </a:r>
            <a:br>
              <a:rPr lang="en-US" sz="2100" dirty="0">
                <a:cs typeface="Arial" charset="0"/>
              </a:rPr>
            </a:br>
            <a:r>
              <a:rPr lang="en-US" sz="2100" dirty="0">
                <a:cs typeface="Arial" charset="0"/>
              </a:rPr>
              <a:t/>
            </a:r>
            <a:br>
              <a:rPr lang="en-US" sz="2100" dirty="0">
                <a:cs typeface="Arial" charset="0"/>
              </a:rPr>
            </a:br>
            <a:r>
              <a:rPr lang="en-US" sz="2800" dirty="0">
                <a:cs typeface="Arial" charset="0"/>
              </a:rPr>
              <a:t>intelligence is a malleable quality, a potential that can be developed</a:t>
            </a:r>
          </a:p>
        </p:txBody>
      </p:sp>
    </p:spTree>
    <p:extLst>
      <p:ext uri="{BB962C8B-B14F-4D97-AF65-F5344CB8AC3E}">
        <p14:creationId xmlns:p14="http://schemas.microsoft.com/office/powerpoint/2010/main" val="17177807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dirty="0">
                <a:solidFill>
                  <a:srgbClr val="3366FF"/>
                </a:solidFill>
                <a:latin typeface="Arial" charset="0"/>
                <a:cs typeface="Arial" charset="0"/>
              </a:rPr>
              <a:t>What Mindsets Do</a:t>
            </a:r>
          </a:p>
        </p:txBody>
      </p:sp>
      <p:sp>
        <p:nvSpPr>
          <p:cNvPr id="9219" name="Rectangle 3"/>
          <p:cNvSpPr>
            <a:spLocks noChangeArrowheads="1"/>
          </p:cNvSpPr>
          <p:nvPr/>
        </p:nvSpPr>
        <p:spPr bwMode="auto">
          <a:xfrm>
            <a:off x="457200" y="990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4F81BD"/>
                </a:solidFill>
                <a:cs typeface="Arial" charset="0"/>
              </a:rPr>
              <a:t>Goals</a:t>
            </a:r>
          </a:p>
        </p:txBody>
      </p:sp>
      <p:sp>
        <p:nvSpPr>
          <p:cNvPr id="9220" name="Text Box 4"/>
          <p:cNvSpPr txBox="1">
            <a:spLocks noChangeArrowheads="1"/>
          </p:cNvSpPr>
          <p:nvPr/>
        </p:nvSpPr>
        <p:spPr bwMode="auto">
          <a:xfrm>
            <a:off x="520700" y="2057400"/>
            <a:ext cx="3986213" cy="519113"/>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Fixed Mindset Students Say</a:t>
            </a:r>
          </a:p>
        </p:txBody>
      </p:sp>
      <p:sp>
        <p:nvSpPr>
          <p:cNvPr id="9221" name="Text Box 5"/>
          <p:cNvSpPr txBox="1">
            <a:spLocks noChangeArrowheads="1"/>
          </p:cNvSpPr>
          <p:nvPr/>
        </p:nvSpPr>
        <p:spPr bwMode="auto">
          <a:xfrm>
            <a:off x="4716463" y="2560638"/>
            <a:ext cx="3962400" cy="3154362"/>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Learning is Most Important</a:t>
            </a:r>
            <a:br>
              <a:rPr lang="en-US" sz="2100">
                <a:cs typeface="Arial" charset="0"/>
              </a:rPr>
            </a:br>
            <a:endParaRPr lang="en-US" sz="2100">
              <a:cs typeface="Arial" charset="0"/>
            </a:endParaRPr>
          </a:p>
          <a:p>
            <a:pPr algn="ctr" eaLnBrk="1" hangingPunct="1">
              <a:spcBef>
                <a:spcPct val="50000"/>
              </a:spcBef>
            </a:pPr>
            <a:r>
              <a:rPr lang="ja-JP" altLang="en-US" sz="2100" i="1">
                <a:cs typeface="Arial" charset="0"/>
              </a:rPr>
              <a:t>“</a:t>
            </a:r>
            <a:r>
              <a:rPr lang="en-US" sz="2100" i="1">
                <a:cs typeface="Arial" charset="0"/>
              </a:rPr>
              <a:t>It</a:t>
            </a:r>
            <a:r>
              <a:rPr lang="ja-JP" altLang="en-US" sz="2100" i="1">
                <a:cs typeface="Arial" charset="0"/>
              </a:rPr>
              <a:t>’</a:t>
            </a:r>
            <a:r>
              <a:rPr lang="en-US" sz="2100" i="1">
                <a:cs typeface="Arial" charset="0"/>
              </a:rPr>
              <a:t>s much more important for me to learn things in my classes than it is to get the best grades.</a:t>
            </a:r>
            <a:r>
              <a:rPr lang="ja-JP" altLang="en-US" sz="2100" i="1">
                <a:cs typeface="Arial" charset="0"/>
              </a:rPr>
              <a:t>”</a:t>
            </a:r>
            <a:endParaRPr lang="en-US" sz="2100" i="1">
              <a:cs typeface="Arial" charset="0"/>
            </a:endParaRPr>
          </a:p>
        </p:txBody>
      </p:sp>
      <p:sp>
        <p:nvSpPr>
          <p:cNvPr id="9222" name="Text Box 6"/>
          <p:cNvSpPr txBox="1">
            <a:spLocks noChangeArrowheads="1"/>
          </p:cNvSpPr>
          <p:nvPr/>
        </p:nvSpPr>
        <p:spPr bwMode="auto">
          <a:xfrm>
            <a:off x="4700588" y="2055813"/>
            <a:ext cx="3986212" cy="519112"/>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Growth Mindset Students Say</a:t>
            </a:r>
          </a:p>
        </p:txBody>
      </p:sp>
      <p:sp>
        <p:nvSpPr>
          <p:cNvPr id="9223" name="Text Box 7"/>
          <p:cNvSpPr txBox="1">
            <a:spLocks noChangeArrowheads="1"/>
          </p:cNvSpPr>
          <p:nvPr/>
        </p:nvSpPr>
        <p:spPr bwMode="auto">
          <a:xfrm>
            <a:off x="528638" y="2559050"/>
            <a:ext cx="3962400" cy="3154363"/>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Looking Smart is Most Important</a:t>
            </a:r>
          </a:p>
          <a:p>
            <a:pPr algn="ctr" eaLnBrk="1" hangingPunct="1">
              <a:spcBef>
                <a:spcPct val="50000"/>
              </a:spcBef>
            </a:pPr>
            <a:r>
              <a:rPr lang="ja-JP" altLang="en-US" sz="2100" i="1">
                <a:cs typeface="Arial" charset="0"/>
              </a:rPr>
              <a:t>“</a:t>
            </a:r>
            <a:r>
              <a:rPr lang="en-US" sz="2100" i="1">
                <a:cs typeface="Arial" charset="0"/>
              </a:rPr>
              <a:t>The main thing I want when I do my school work is to show how good I am at it.</a:t>
            </a:r>
            <a:r>
              <a:rPr lang="ja-JP" altLang="en-US" sz="2100" i="1">
                <a:cs typeface="Arial" charset="0"/>
              </a:rPr>
              <a:t>”</a:t>
            </a:r>
            <a:endParaRPr lang="en-US" sz="2100" i="1">
              <a:cs typeface="Arial" charset="0"/>
            </a:endParaRPr>
          </a:p>
        </p:txBody>
      </p:sp>
    </p:spTree>
    <p:extLst>
      <p:ext uri="{BB962C8B-B14F-4D97-AF65-F5344CB8AC3E}">
        <p14:creationId xmlns:p14="http://schemas.microsoft.com/office/powerpoint/2010/main" val="312177598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381000"/>
            <a:ext cx="8229600" cy="1143000"/>
          </a:xfrm>
        </p:spPr>
        <p:txBody>
          <a:bodyPr/>
          <a:lstStyle/>
          <a:p>
            <a:pPr algn="ctr" eaLnBrk="1" hangingPunct="1"/>
            <a:r>
              <a:rPr lang="en-US" dirty="0">
                <a:solidFill>
                  <a:srgbClr val="3366FF"/>
                </a:solidFill>
                <a:latin typeface="Arial" charset="0"/>
                <a:cs typeface="Arial" charset="0"/>
              </a:rPr>
              <a:t>What Mindsets Do</a:t>
            </a:r>
          </a:p>
        </p:txBody>
      </p:sp>
      <p:sp>
        <p:nvSpPr>
          <p:cNvPr id="10243" name="Rectangle 3"/>
          <p:cNvSpPr>
            <a:spLocks noChangeArrowheads="1"/>
          </p:cNvSpPr>
          <p:nvPr/>
        </p:nvSpPr>
        <p:spPr bwMode="auto">
          <a:xfrm>
            <a:off x="457200" y="990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4F81BD"/>
                </a:solidFill>
                <a:cs typeface="Arial" charset="0"/>
              </a:rPr>
              <a:t>Effort Beliefs</a:t>
            </a:r>
          </a:p>
        </p:txBody>
      </p:sp>
      <p:sp>
        <p:nvSpPr>
          <p:cNvPr id="10244" name="Text Box 4"/>
          <p:cNvSpPr txBox="1">
            <a:spLocks noChangeArrowheads="1"/>
          </p:cNvSpPr>
          <p:nvPr/>
        </p:nvSpPr>
        <p:spPr bwMode="auto">
          <a:xfrm>
            <a:off x="520700" y="2057400"/>
            <a:ext cx="3986213" cy="519113"/>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Fixed Mindset Students Say</a:t>
            </a:r>
          </a:p>
        </p:txBody>
      </p:sp>
      <p:sp>
        <p:nvSpPr>
          <p:cNvPr id="10245" name="Text Box 5"/>
          <p:cNvSpPr txBox="1">
            <a:spLocks noChangeArrowheads="1"/>
          </p:cNvSpPr>
          <p:nvPr/>
        </p:nvSpPr>
        <p:spPr bwMode="auto">
          <a:xfrm>
            <a:off x="4716463" y="2560638"/>
            <a:ext cx="3962400" cy="3154362"/>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Effort is positive </a:t>
            </a:r>
            <a:br>
              <a:rPr lang="en-US" sz="2100">
                <a:cs typeface="Arial" charset="0"/>
              </a:rPr>
            </a:br>
            <a:endParaRPr lang="en-US" sz="2100">
              <a:cs typeface="Arial" charset="0"/>
            </a:endParaRPr>
          </a:p>
          <a:p>
            <a:pPr algn="ctr" eaLnBrk="1" hangingPunct="1">
              <a:spcBef>
                <a:spcPct val="50000"/>
              </a:spcBef>
            </a:pPr>
            <a:r>
              <a:rPr lang="ja-JP" altLang="en-US" sz="2100" i="1">
                <a:cs typeface="Arial" charset="0"/>
              </a:rPr>
              <a:t>“</a:t>
            </a:r>
            <a:r>
              <a:rPr lang="en-US" sz="2100" i="1">
                <a:cs typeface="Arial" charset="0"/>
              </a:rPr>
              <a:t>The harder you work at something, the better you</a:t>
            </a:r>
            <a:r>
              <a:rPr lang="ja-JP" altLang="en-US" sz="2100" i="1">
                <a:cs typeface="Arial" charset="0"/>
              </a:rPr>
              <a:t>’</a:t>
            </a:r>
            <a:r>
              <a:rPr lang="en-US" sz="2100" i="1">
                <a:cs typeface="Arial" charset="0"/>
              </a:rPr>
              <a:t>ll be at it.</a:t>
            </a:r>
            <a:r>
              <a:rPr lang="ja-JP" altLang="en-US" sz="2100" i="1">
                <a:cs typeface="Arial" charset="0"/>
              </a:rPr>
              <a:t>”</a:t>
            </a:r>
            <a:endParaRPr lang="en-US" sz="2100" i="1">
              <a:cs typeface="Arial" charset="0"/>
            </a:endParaRPr>
          </a:p>
        </p:txBody>
      </p:sp>
      <p:sp>
        <p:nvSpPr>
          <p:cNvPr id="10246" name="Text Box 6"/>
          <p:cNvSpPr txBox="1">
            <a:spLocks noChangeArrowheads="1"/>
          </p:cNvSpPr>
          <p:nvPr/>
        </p:nvSpPr>
        <p:spPr bwMode="auto">
          <a:xfrm>
            <a:off x="4700588" y="2055813"/>
            <a:ext cx="3986212" cy="519112"/>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Growth Mindset Students Say</a:t>
            </a:r>
          </a:p>
        </p:txBody>
      </p:sp>
      <p:sp>
        <p:nvSpPr>
          <p:cNvPr id="10247" name="Text Box 7"/>
          <p:cNvSpPr txBox="1">
            <a:spLocks noChangeArrowheads="1"/>
          </p:cNvSpPr>
          <p:nvPr/>
        </p:nvSpPr>
        <p:spPr bwMode="auto">
          <a:xfrm>
            <a:off x="528638" y="2559050"/>
            <a:ext cx="3962400" cy="3154363"/>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Effort is negative </a:t>
            </a:r>
            <a:br>
              <a:rPr lang="en-US" sz="2100">
                <a:cs typeface="Arial" charset="0"/>
              </a:rPr>
            </a:br>
            <a:endParaRPr lang="en-US" sz="2100">
              <a:cs typeface="Arial" charset="0"/>
            </a:endParaRPr>
          </a:p>
          <a:p>
            <a:pPr algn="ctr" eaLnBrk="1" hangingPunct="1">
              <a:spcBef>
                <a:spcPct val="50000"/>
              </a:spcBef>
            </a:pPr>
            <a:r>
              <a:rPr lang="ja-JP" altLang="en-US" sz="2100" i="1">
                <a:cs typeface="Arial" charset="0"/>
              </a:rPr>
              <a:t>“</a:t>
            </a:r>
            <a:r>
              <a:rPr lang="en-US" sz="2100" i="1">
                <a:cs typeface="Arial" charset="0"/>
              </a:rPr>
              <a:t>To tell the truth, when I work hard at my school work it makes me feel like I</a:t>
            </a:r>
            <a:r>
              <a:rPr lang="ja-JP" altLang="en-US" sz="2100" i="1">
                <a:cs typeface="Arial" charset="0"/>
              </a:rPr>
              <a:t>’</a:t>
            </a:r>
            <a:r>
              <a:rPr lang="en-US" sz="2100" i="1">
                <a:cs typeface="Arial" charset="0"/>
              </a:rPr>
              <a:t>m not very smart.</a:t>
            </a:r>
            <a:r>
              <a:rPr lang="ja-JP" altLang="en-US" sz="2100" i="1">
                <a:cs typeface="Arial" charset="0"/>
              </a:rPr>
              <a:t>”</a:t>
            </a:r>
            <a:endParaRPr lang="en-US" sz="2100" i="1">
              <a:cs typeface="Arial" charset="0"/>
            </a:endParaRPr>
          </a:p>
        </p:txBody>
      </p:sp>
    </p:spTree>
    <p:extLst>
      <p:ext uri="{BB962C8B-B14F-4D97-AF65-F5344CB8AC3E}">
        <p14:creationId xmlns:p14="http://schemas.microsoft.com/office/powerpoint/2010/main" val="2122923661"/>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a:solidFill>
                  <a:srgbClr val="3366FF"/>
                </a:solidFill>
                <a:latin typeface="Arial" charset="0"/>
                <a:cs typeface="Arial" charset="0"/>
              </a:rPr>
              <a:t>What Mindsets Do</a:t>
            </a:r>
          </a:p>
        </p:txBody>
      </p:sp>
      <p:sp>
        <p:nvSpPr>
          <p:cNvPr id="11267" name="Rectangle 3"/>
          <p:cNvSpPr>
            <a:spLocks noChangeArrowheads="1"/>
          </p:cNvSpPr>
          <p:nvPr/>
        </p:nvSpPr>
        <p:spPr bwMode="auto">
          <a:xfrm>
            <a:off x="457200" y="990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4F81BD"/>
                </a:solidFill>
                <a:cs typeface="Arial" charset="0"/>
              </a:rPr>
              <a:t>Strategies After Failure</a:t>
            </a:r>
          </a:p>
        </p:txBody>
      </p:sp>
      <p:sp>
        <p:nvSpPr>
          <p:cNvPr id="11268" name="Text Box 4"/>
          <p:cNvSpPr txBox="1">
            <a:spLocks noChangeArrowheads="1"/>
          </p:cNvSpPr>
          <p:nvPr/>
        </p:nvSpPr>
        <p:spPr bwMode="auto">
          <a:xfrm>
            <a:off x="520700" y="2057400"/>
            <a:ext cx="3986213" cy="519113"/>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Fixed Mindset Students Say</a:t>
            </a:r>
          </a:p>
        </p:txBody>
      </p:sp>
      <p:sp>
        <p:nvSpPr>
          <p:cNvPr id="11269" name="Text Box 5"/>
          <p:cNvSpPr txBox="1">
            <a:spLocks noChangeArrowheads="1"/>
          </p:cNvSpPr>
          <p:nvPr/>
        </p:nvSpPr>
        <p:spPr bwMode="auto">
          <a:xfrm>
            <a:off x="4716463" y="2560638"/>
            <a:ext cx="3962400" cy="3692525"/>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Resilient</a:t>
            </a:r>
          </a:p>
          <a:p>
            <a:pPr algn="ctr" eaLnBrk="1" hangingPunct="1">
              <a:spcBef>
                <a:spcPct val="50000"/>
              </a:spcBef>
            </a:pPr>
            <a:r>
              <a:rPr lang="ja-JP" altLang="en-US" sz="2100" i="1">
                <a:cs typeface="Arial" charset="0"/>
              </a:rPr>
              <a:t>“</a:t>
            </a:r>
            <a:r>
              <a:rPr lang="en-US" sz="2100" i="1">
                <a:cs typeface="Arial" charset="0"/>
              </a:rPr>
              <a:t>I would work harder in this class from now on.</a:t>
            </a:r>
            <a:r>
              <a:rPr lang="ja-JP" altLang="en-US" sz="2100" i="1">
                <a:cs typeface="Arial" charset="0"/>
              </a:rPr>
              <a:t>”</a:t>
            </a:r>
            <a:r>
              <a:rPr lang="en-US" sz="2100" i="1">
                <a:cs typeface="Arial" charset="0"/>
              </a:rPr>
              <a:t> </a:t>
            </a:r>
          </a:p>
          <a:p>
            <a:pPr algn="ctr" eaLnBrk="1" hangingPunct="1">
              <a:spcBef>
                <a:spcPct val="50000"/>
              </a:spcBef>
            </a:pPr>
            <a:r>
              <a:rPr lang="ja-JP" altLang="en-US" sz="2100" i="1">
                <a:cs typeface="Arial" charset="0"/>
              </a:rPr>
              <a:t>“</a:t>
            </a:r>
            <a:r>
              <a:rPr lang="en-US" sz="2100" i="1">
                <a:cs typeface="Arial" charset="0"/>
              </a:rPr>
              <a:t>I would spend more time studying for the tests.</a:t>
            </a:r>
            <a:r>
              <a:rPr lang="ja-JP" altLang="en-US" sz="2100" i="1">
                <a:cs typeface="Arial" charset="0"/>
              </a:rPr>
              <a:t>”</a:t>
            </a:r>
            <a:endParaRPr lang="en-US" sz="2100" i="1">
              <a:cs typeface="Arial" charset="0"/>
            </a:endParaRPr>
          </a:p>
        </p:txBody>
      </p:sp>
      <p:sp>
        <p:nvSpPr>
          <p:cNvPr id="11270" name="Text Box 6"/>
          <p:cNvSpPr txBox="1">
            <a:spLocks noChangeArrowheads="1"/>
          </p:cNvSpPr>
          <p:nvPr/>
        </p:nvSpPr>
        <p:spPr bwMode="auto">
          <a:xfrm>
            <a:off x="4700588" y="2055813"/>
            <a:ext cx="3986212" cy="519112"/>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b="1">
                <a:solidFill>
                  <a:schemeClr val="bg1"/>
                </a:solidFill>
                <a:cs typeface="Arial" charset="0"/>
              </a:rPr>
              <a:t>Growth Mindset Students Say</a:t>
            </a:r>
          </a:p>
        </p:txBody>
      </p:sp>
      <p:sp>
        <p:nvSpPr>
          <p:cNvPr id="11271" name="Text Box 7"/>
          <p:cNvSpPr txBox="1">
            <a:spLocks noChangeArrowheads="1"/>
          </p:cNvSpPr>
          <p:nvPr/>
        </p:nvSpPr>
        <p:spPr bwMode="auto">
          <a:xfrm>
            <a:off x="528638" y="2559050"/>
            <a:ext cx="3962400" cy="3689350"/>
          </a:xfrm>
          <a:prstGeom prst="rect">
            <a:avLst/>
          </a:prstGeom>
          <a:noFill/>
          <a:ln w="25400">
            <a:solidFill>
              <a:srgbClr val="4F81BD"/>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4800">
                <a:solidFill>
                  <a:schemeClr val="tx1"/>
                </a:solidFill>
                <a:latin typeface="Arial" charset="0"/>
                <a:ea typeface="ＭＳ Ｐゴシック" charset="0"/>
              </a:defRPr>
            </a:lvl1pPr>
            <a:lvl2pPr marL="742950" indent="-285750" eaLnBrk="0" hangingPunct="0">
              <a:defRPr sz="4800">
                <a:solidFill>
                  <a:schemeClr val="tx1"/>
                </a:solidFill>
                <a:latin typeface="Arial" charset="0"/>
                <a:ea typeface="ＭＳ Ｐゴシック" charset="0"/>
              </a:defRPr>
            </a:lvl2pPr>
            <a:lvl3pPr marL="1143000" indent="-228600" eaLnBrk="0" hangingPunct="0">
              <a:defRPr sz="4800">
                <a:solidFill>
                  <a:schemeClr val="tx1"/>
                </a:solidFill>
                <a:latin typeface="Arial" charset="0"/>
                <a:ea typeface="ＭＳ Ｐゴシック" charset="0"/>
              </a:defRPr>
            </a:lvl3pPr>
            <a:lvl4pPr marL="1600200" indent="-228600" eaLnBrk="0" hangingPunct="0">
              <a:defRPr sz="4800">
                <a:solidFill>
                  <a:schemeClr val="tx1"/>
                </a:solidFill>
                <a:latin typeface="Arial" charset="0"/>
                <a:ea typeface="ＭＳ Ｐゴシック" charset="0"/>
              </a:defRPr>
            </a:lvl4pPr>
            <a:lvl5pPr marL="2057400" indent="-228600" eaLnBrk="0" hangingPunct="0">
              <a:defRPr sz="4800">
                <a:solidFill>
                  <a:schemeClr val="tx1"/>
                </a:solidFill>
                <a:latin typeface="Arial" charset="0"/>
                <a:ea typeface="ＭＳ Ｐゴシック" charset="0"/>
              </a:defRPr>
            </a:lvl5pPr>
            <a:lvl6pPr marL="2514600" indent="-228600" eaLnBrk="0" fontAlgn="base" hangingPunct="0">
              <a:spcBef>
                <a:spcPct val="0"/>
              </a:spcBef>
              <a:spcAft>
                <a:spcPct val="0"/>
              </a:spcAft>
              <a:defRPr sz="4800">
                <a:solidFill>
                  <a:schemeClr val="tx1"/>
                </a:solidFill>
                <a:latin typeface="Arial" charset="0"/>
                <a:ea typeface="ＭＳ Ｐゴシック" charset="0"/>
              </a:defRPr>
            </a:lvl6pPr>
            <a:lvl7pPr marL="2971800" indent="-228600" eaLnBrk="0" fontAlgn="base" hangingPunct="0">
              <a:spcBef>
                <a:spcPct val="0"/>
              </a:spcBef>
              <a:spcAft>
                <a:spcPct val="0"/>
              </a:spcAft>
              <a:defRPr sz="4800">
                <a:solidFill>
                  <a:schemeClr val="tx1"/>
                </a:solidFill>
                <a:latin typeface="Arial" charset="0"/>
                <a:ea typeface="ＭＳ Ｐゴシック" charset="0"/>
              </a:defRPr>
            </a:lvl7pPr>
            <a:lvl8pPr marL="3429000" indent="-228600" eaLnBrk="0" fontAlgn="base" hangingPunct="0">
              <a:spcBef>
                <a:spcPct val="0"/>
              </a:spcBef>
              <a:spcAft>
                <a:spcPct val="0"/>
              </a:spcAft>
              <a:defRPr sz="4800">
                <a:solidFill>
                  <a:schemeClr val="tx1"/>
                </a:solidFill>
                <a:latin typeface="Arial" charset="0"/>
                <a:ea typeface="ＭＳ Ｐゴシック" charset="0"/>
              </a:defRPr>
            </a:lvl8pPr>
            <a:lvl9pPr marL="3886200" indent="-228600" eaLnBrk="0" fontAlgn="base" hangingPunct="0">
              <a:spcBef>
                <a:spcPct val="0"/>
              </a:spcBef>
              <a:spcAft>
                <a:spcPct val="0"/>
              </a:spcAft>
              <a:defRPr sz="4800">
                <a:solidFill>
                  <a:schemeClr val="tx1"/>
                </a:solidFill>
                <a:latin typeface="Arial" charset="0"/>
                <a:ea typeface="ＭＳ Ｐゴシック" charset="0"/>
              </a:defRPr>
            </a:lvl9pPr>
          </a:lstStyle>
          <a:p>
            <a:pPr algn="ctr" eaLnBrk="1" hangingPunct="1">
              <a:spcBef>
                <a:spcPct val="50000"/>
              </a:spcBef>
            </a:pPr>
            <a:r>
              <a:rPr lang="en-US" sz="2100">
                <a:cs typeface="Arial" charset="0"/>
              </a:rPr>
              <a:t/>
            </a:r>
            <a:br>
              <a:rPr lang="en-US" sz="2100">
                <a:cs typeface="Arial" charset="0"/>
              </a:rPr>
            </a:br>
            <a:r>
              <a:rPr lang="en-US" sz="2100">
                <a:cs typeface="Arial" charset="0"/>
              </a:rPr>
              <a:t>Helpless</a:t>
            </a:r>
          </a:p>
          <a:p>
            <a:pPr algn="ctr" eaLnBrk="1" hangingPunct="1">
              <a:spcBef>
                <a:spcPct val="50000"/>
              </a:spcBef>
            </a:pPr>
            <a:r>
              <a:rPr lang="ja-JP" altLang="en-US" sz="2100" i="1">
                <a:cs typeface="Arial" charset="0"/>
              </a:rPr>
              <a:t>“</a:t>
            </a:r>
            <a:r>
              <a:rPr lang="en-US" sz="2100" i="1">
                <a:cs typeface="Arial" charset="0"/>
              </a:rPr>
              <a:t>I would spend less time on this subject from now on.</a:t>
            </a:r>
            <a:r>
              <a:rPr lang="ja-JP" altLang="en-US" sz="2100" i="1">
                <a:cs typeface="Arial" charset="0"/>
              </a:rPr>
              <a:t>”</a:t>
            </a:r>
            <a:endParaRPr lang="en-US" sz="2100" i="1">
              <a:cs typeface="Arial" charset="0"/>
            </a:endParaRPr>
          </a:p>
          <a:p>
            <a:pPr algn="ctr" eaLnBrk="1" hangingPunct="1">
              <a:spcBef>
                <a:spcPct val="50000"/>
              </a:spcBef>
            </a:pPr>
            <a:r>
              <a:rPr lang="ja-JP" altLang="en-US" sz="2100" i="1">
                <a:cs typeface="Arial" charset="0"/>
              </a:rPr>
              <a:t>“</a:t>
            </a:r>
            <a:r>
              <a:rPr lang="en-US" sz="2100" i="1">
                <a:cs typeface="Arial" charset="0"/>
              </a:rPr>
              <a:t>I would try not to take this subject ever again.</a:t>
            </a:r>
            <a:r>
              <a:rPr lang="ja-JP" altLang="en-US" sz="2100" i="1">
                <a:cs typeface="Arial" charset="0"/>
              </a:rPr>
              <a:t>”</a:t>
            </a:r>
            <a:endParaRPr lang="en-US" sz="2100" i="1">
              <a:cs typeface="Arial" charset="0"/>
            </a:endParaRPr>
          </a:p>
          <a:p>
            <a:pPr algn="ctr" eaLnBrk="1" hangingPunct="1">
              <a:spcBef>
                <a:spcPct val="50000"/>
              </a:spcBef>
            </a:pPr>
            <a:r>
              <a:rPr lang="ja-JP" altLang="en-US" sz="2100" i="1">
                <a:cs typeface="Arial" charset="0"/>
              </a:rPr>
              <a:t>“</a:t>
            </a:r>
            <a:r>
              <a:rPr lang="en-US" sz="2100" i="1">
                <a:cs typeface="Arial" charset="0"/>
              </a:rPr>
              <a:t>I would try to cheat on the next test.</a:t>
            </a:r>
            <a:r>
              <a:rPr lang="ja-JP" altLang="en-US" sz="2100" i="1">
                <a:cs typeface="Arial" charset="0"/>
              </a:rPr>
              <a:t>”</a:t>
            </a:r>
            <a:endParaRPr lang="en-US" sz="2100" i="1">
              <a:cs typeface="Arial" charset="0"/>
            </a:endParaRPr>
          </a:p>
        </p:txBody>
      </p:sp>
    </p:spTree>
    <p:extLst>
      <p:ext uri="{BB962C8B-B14F-4D97-AF65-F5344CB8AC3E}">
        <p14:creationId xmlns:p14="http://schemas.microsoft.com/office/powerpoint/2010/main" val="3456914091"/>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3"/>
          <p:cNvSpPr>
            <a:spLocks noGrp="1" noChangeArrowheads="1"/>
          </p:cNvSpPr>
          <p:nvPr>
            <p:ph type="subTitle" idx="1"/>
          </p:nvPr>
        </p:nvSpPr>
        <p:spPr bwMode="auto">
          <a:xfrm>
            <a:off x="1371600" y="533400"/>
            <a:ext cx="6400800" cy="4424378"/>
          </a:xfrm>
          <a:noFill/>
          <a:ln>
            <a:miter lim="800000"/>
            <a:headEnd/>
            <a:tailEnd/>
          </a:ln>
        </p:spPr>
        <p:txBody>
          <a:bodyPr vert="horz" wrap="square" lIns="91440" tIns="45720" rIns="91440" bIns="45720" numCol="1" anchor="t" anchorCtr="0" compatLnSpc="1">
            <a:prstTxWarp prst="textNoShape">
              <a:avLst/>
            </a:prstTxWarp>
          </a:bodyPr>
          <a:lstStyle/>
          <a:p>
            <a:endParaRPr lang="en-US" dirty="0" smtClean="0">
              <a:solidFill>
                <a:srgbClr val="000000"/>
              </a:solidFill>
              <a:latin typeface="Frutiger LT Std 45 Light" charset="0"/>
              <a:ea typeface="Arial" charset="0"/>
              <a:cs typeface="Arial" charset="0"/>
            </a:endParaRPr>
          </a:p>
          <a:p>
            <a:r>
              <a:rPr lang="en-US" b="1" dirty="0" smtClean="0">
                <a:solidFill>
                  <a:srgbClr val="000000"/>
                </a:solidFill>
                <a:latin typeface="Frutiger LT Std 45 Light" charset="0"/>
                <a:ea typeface="Arial" charset="0"/>
                <a:cs typeface="Arial" charset="0"/>
              </a:rPr>
              <a:t>Fixed mindset:</a:t>
            </a:r>
          </a:p>
          <a:p>
            <a:pPr lvl="1"/>
            <a:r>
              <a:rPr lang="en-US" dirty="0" smtClean="0">
                <a:solidFill>
                  <a:srgbClr val="000000"/>
                </a:solidFill>
                <a:latin typeface="Frutiger LT Std 45 Light" charset="0"/>
                <a:ea typeface="Arial" charset="0"/>
                <a:cs typeface="Arial" charset="0"/>
              </a:rPr>
              <a:t>talents are carved in stone</a:t>
            </a:r>
          </a:p>
          <a:p>
            <a:endParaRPr lang="en-US" dirty="0" smtClean="0">
              <a:solidFill>
                <a:srgbClr val="000000"/>
              </a:solidFill>
              <a:latin typeface="Frutiger LT Std 45 Light" charset="0"/>
              <a:ea typeface="Arial" charset="0"/>
              <a:cs typeface="Arial" charset="0"/>
            </a:endParaRPr>
          </a:p>
          <a:p>
            <a:r>
              <a:rPr lang="en-US" b="1" dirty="0" smtClean="0">
                <a:solidFill>
                  <a:srgbClr val="000000"/>
                </a:solidFill>
                <a:latin typeface="Frutiger LT Std 45 Light" charset="0"/>
                <a:ea typeface="Arial" charset="0"/>
                <a:cs typeface="Arial" charset="0"/>
              </a:rPr>
              <a:t>Growth mindset:</a:t>
            </a:r>
          </a:p>
          <a:p>
            <a:pPr lvl="1"/>
            <a:r>
              <a:rPr lang="en-US" dirty="0" smtClean="0">
                <a:solidFill>
                  <a:srgbClr val="000000"/>
                </a:solidFill>
                <a:latin typeface="Frutiger LT Std 45 Light" charset="0"/>
                <a:ea typeface="Arial" charset="0"/>
                <a:cs typeface="Arial" charset="0"/>
              </a:rPr>
              <a:t>qualities are things to be cultivated through effort and can change through application and experience</a:t>
            </a:r>
          </a:p>
        </p:txBody>
      </p:sp>
      <p:sp>
        <p:nvSpPr>
          <p:cNvPr id="171013" name="Rectangle 4"/>
          <p:cNvSpPr>
            <a:spLocks/>
          </p:cNvSpPr>
          <p:nvPr/>
        </p:nvSpPr>
        <p:spPr bwMode="auto">
          <a:xfrm>
            <a:off x="2532063" y="6111875"/>
            <a:ext cx="4070350" cy="198438"/>
          </a:xfrm>
          <a:prstGeom prst="rect">
            <a:avLst/>
          </a:prstGeom>
          <a:noFill/>
          <a:ln w="12700">
            <a:noFill/>
            <a:miter lim="800000"/>
            <a:headEnd/>
            <a:tailEnd/>
          </a:ln>
        </p:spPr>
        <p:txBody>
          <a:bodyPr wrap="none" lIns="0" tIns="0" rIns="0" bIns="0" anchor="ctr">
            <a:prstTxWarp prst="textNoShape">
              <a:avLst/>
            </a:prstTxWarp>
            <a:spAutoFit/>
          </a:bodyPr>
          <a:lstStyle/>
          <a:p>
            <a:pPr algn="ctr" defTabSz="642938"/>
            <a:r>
              <a:rPr lang="en-US" sz="1300" dirty="0" err="1">
                <a:latin typeface="Chalkboard" charset="0"/>
                <a:ea typeface="Chalkboard" charset="0"/>
                <a:cs typeface="Chalkboard" charset="0"/>
                <a:sym typeface="Chalkboard" charset="0"/>
              </a:rPr>
              <a:t>Dweck</a:t>
            </a:r>
            <a:r>
              <a:rPr lang="en-US" sz="1300" dirty="0">
                <a:latin typeface="Chalkboard" charset="0"/>
                <a:ea typeface="Chalkboard" charset="0"/>
                <a:cs typeface="Chalkboard" charset="0"/>
                <a:sym typeface="Chalkboard" charset="0"/>
              </a:rPr>
              <a:t>, Mindset: The New Psychology of Success,2007</a:t>
            </a:r>
          </a:p>
        </p:txBody>
      </p:sp>
    </p:spTree>
    <p:extLst>
      <p:ext uri="{BB962C8B-B14F-4D97-AF65-F5344CB8AC3E}">
        <p14:creationId xmlns:p14="http://schemas.microsoft.com/office/powerpoint/2010/main" val="26800496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endParaRPr lang="en-US" sz="4400">
              <a:solidFill>
                <a:schemeClr val="tx2"/>
              </a:solidFill>
              <a:cs typeface="+mn-cs"/>
            </a:endParaRPr>
          </a:p>
        </p:txBody>
      </p:sp>
      <p:sp>
        <p:nvSpPr>
          <p:cNvPr id="7173" name="Text Box 5"/>
          <p:cNvSpPr txBox="1">
            <a:spLocks noChangeArrowheads="1"/>
          </p:cNvSpPr>
          <p:nvPr/>
        </p:nvSpPr>
        <p:spPr bwMode="auto">
          <a:xfrm>
            <a:off x="212725" y="6365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a:cs typeface="+mn-cs"/>
            </a:endParaRPr>
          </a:p>
        </p:txBody>
      </p:sp>
      <p:sp>
        <p:nvSpPr>
          <p:cNvPr id="7174" name="Text Box 6"/>
          <p:cNvSpPr txBox="1">
            <a:spLocks noChangeArrowheads="1"/>
          </p:cNvSpPr>
          <p:nvPr/>
        </p:nvSpPr>
        <p:spPr bwMode="auto">
          <a:xfrm>
            <a:off x="136525" y="6361113"/>
            <a:ext cx="1841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1200">
              <a:cs typeface="+mn-cs"/>
            </a:endParaRPr>
          </a:p>
        </p:txBody>
      </p:sp>
      <p:sp>
        <p:nvSpPr>
          <p:cNvPr id="7176" name="Rectangle 8"/>
          <p:cNvSpPr>
            <a:spLocks noGrp="1" noChangeArrowheads="1"/>
          </p:cNvSpPr>
          <p:nvPr>
            <p:ph type="title"/>
          </p:nvPr>
        </p:nvSpPr>
        <p:spPr/>
        <p:txBody>
          <a:bodyPr>
            <a:normAutofit fontScale="90000"/>
          </a:bodyPr>
          <a:lstStyle/>
          <a:p>
            <a:pPr algn="ctr" eaLnBrk="1" hangingPunct="1">
              <a:defRPr/>
            </a:pPr>
            <a:r>
              <a:rPr lang="en-US" dirty="0" smtClean="0">
                <a:solidFill>
                  <a:srgbClr val="3366FF"/>
                </a:solidFill>
                <a:cs typeface="+mj-cs"/>
              </a:rPr>
              <a:t>Comparing Traditional and Differentiated Classrooms</a:t>
            </a:r>
          </a:p>
        </p:txBody>
      </p:sp>
      <p:sp>
        <p:nvSpPr>
          <p:cNvPr id="7177" name="Rectangle 9"/>
          <p:cNvSpPr>
            <a:spLocks noGrp="1" noChangeArrowheads="1"/>
          </p:cNvSpPr>
          <p:nvPr>
            <p:ph type="body" idx="1"/>
          </p:nvPr>
        </p:nvSpPr>
        <p:spPr/>
        <p:txBody>
          <a:bodyPr/>
          <a:lstStyle/>
          <a:p>
            <a:pPr eaLnBrk="1" hangingPunct="1">
              <a:defRPr/>
            </a:pPr>
            <a:endParaRPr lang="en-US" smtClean="0">
              <a:cs typeface="+mn-cs"/>
            </a:endParaRPr>
          </a:p>
          <a:p>
            <a:pPr eaLnBrk="1" hangingPunct="1">
              <a:defRPr/>
            </a:pPr>
            <a:r>
              <a:rPr lang="en-US" smtClean="0">
                <a:cs typeface="+mn-cs"/>
              </a:rPr>
              <a:t>Addressing student differences</a:t>
            </a:r>
          </a:p>
          <a:p>
            <a:pPr eaLnBrk="1" hangingPunct="1">
              <a:buFontTx/>
              <a:buNone/>
              <a:defRPr/>
            </a:pPr>
            <a:endParaRPr lang="en-US" smtClean="0">
              <a:cs typeface="+mn-cs"/>
            </a:endParaRPr>
          </a:p>
          <a:p>
            <a:pPr eaLnBrk="1" hangingPunct="1">
              <a:defRPr/>
            </a:pPr>
            <a:r>
              <a:rPr lang="en-US" smtClean="0">
                <a:cs typeface="+mn-cs"/>
              </a:rPr>
              <a:t>Use of assessment</a:t>
            </a:r>
          </a:p>
          <a:p>
            <a:pPr eaLnBrk="1" hangingPunct="1">
              <a:buFontTx/>
              <a:buNone/>
              <a:defRPr/>
            </a:pPr>
            <a:endParaRPr lang="en-US" smtClean="0">
              <a:cs typeface="+mn-cs"/>
            </a:endParaRPr>
          </a:p>
          <a:p>
            <a:pPr eaLnBrk="1" hangingPunct="1">
              <a:defRPr/>
            </a:pPr>
            <a:r>
              <a:rPr lang="en-US" smtClean="0">
                <a:cs typeface="+mn-cs"/>
              </a:rPr>
              <a:t>Use of student interest and learning style</a:t>
            </a:r>
          </a:p>
        </p:txBody>
      </p:sp>
    </p:spTree>
    <p:extLst>
      <p:ext uri="{BB962C8B-B14F-4D97-AF65-F5344CB8AC3E}">
        <p14:creationId xmlns:p14="http://schemas.microsoft.com/office/powerpoint/2010/main" val="1755147284"/>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7">
                                            <p:txEl>
                                              <p:pRg st="1" end="1"/>
                                            </p:txEl>
                                          </p:spTgt>
                                        </p:tgtEl>
                                        <p:attrNameLst>
                                          <p:attrName>style.visibility</p:attrName>
                                        </p:attrNameLst>
                                      </p:cBhvr>
                                      <p:to>
                                        <p:strVal val="visible"/>
                                      </p:to>
                                    </p:set>
                                    <p:anim calcmode="lin" valueType="num">
                                      <p:cBhvr additive="base">
                                        <p:cTn id="7" dur="500" fill="hold"/>
                                        <p:tgtEl>
                                          <p:spTgt spid="717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7">
                                            <p:txEl>
                                              <p:pRg st="3" end="3"/>
                                            </p:txEl>
                                          </p:spTgt>
                                        </p:tgtEl>
                                        <p:attrNameLst>
                                          <p:attrName>style.visibility</p:attrName>
                                        </p:attrNameLst>
                                      </p:cBhvr>
                                      <p:to>
                                        <p:strVal val="visible"/>
                                      </p:to>
                                    </p:set>
                                    <p:anim calcmode="lin" valueType="num">
                                      <p:cBhvr additive="base">
                                        <p:cTn id="13" dur="500" fill="hold"/>
                                        <p:tgtEl>
                                          <p:spTgt spid="717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7">
                                            <p:txEl>
                                              <p:pRg st="5" end="5"/>
                                            </p:txEl>
                                          </p:spTgt>
                                        </p:tgtEl>
                                        <p:attrNameLst>
                                          <p:attrName>style.visibility</p:attrName>
                                        </p:attrNameLst>
                                      </p:cBhvr>
                                      <p:to>
                                        <p:strVal val="visible"/>
                                      </p:to>
                                    </p:set>
                                    <p:anim calcmode="lin" valueType="num">
                                      <p:cBhvr additive="base">
                                        <p:cTn id="19" dur="500" fill="hold"/>
                                        <p:tgtEl>
                                          <p:spTgt spid="717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Bottom Line:</a:t>
            </a:r>
            <a:endParaRPr lang="en-US" dirty="0"/>
          </a:p>
        </p:txBody>
      </p:sp>
      <p:sp>
        <p:nvSpPr>
          <p:cNvPr id="3" name="Content Placeholder 2"/>
          <p:cNvSpPr>
            <a:spLocks noGrp="1"/>
          </p:cNvSpPr>
          <p:nvPr>
            <p:ph idx="1"/>
          </p:nvPr>
        </p:nvSpPr>
        <p:spPr>
          <a:xfrm>
            <a:off x="1738835" y="2226891"/>
            <a:ext cx="5957396" cy="2441333"/>
          </a:xfrm>
        </p:spPr>
        <p:txBody>
          <a:bodyPr>
            <a:normAutofit fontScale="92500"/>
          </a:bodyPr>
          <a:lstStyle/>
          <a:p>
            <a:pPr>
              <a:buNone/>
            </a:pPr>
            <a:r>
              <a:rPr lang="en-US" sz="6300" i="1" dirty="0" smtClean="0"/>
              <a:t>I CAN GET BETTER IF I WORK HARD</a:t>
            </a:r>
          </a:p>
          <a:p>
            <a:pPr>
              <a:buNone/>
            </a:pPr>
            <a:endParaRPr lang="en-US" dirty="0"/>
          </a:p>
          <a:p>
            <a:pPr>
              <a:buNone/>
            </a:pPr>
            <a:endParaRPr lang="en-US" dirty="0"/>
          </a:p>
        </p:txBody>
      </p:sp>
    </p:spTree>
    <p:extLst>
      <p:ext uri="{BB962C8B-B14F-4D97-AF65-F5344CB8AC3E}">
        <p14:creationId xmlns:p14="http://schemas.microsoft.com/office/powerpoint/2010/main" val="177853678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pPr algn="ctr"/>
            <a:r>
              <a:rPr lang="en-US" dirty="0" smtClean="0"/>
              <a:t>The view you adopt for yourself profoundly affects the way you lead your life.   </a:t>
            </a:r>
            <a:br>
              <a:rPr lang="en-US" dirty="0" smtClean="0"/>
            </a:br>
            <a:endParaRPr lang="en-US" dirty="0"/>
          </a:p>
        </p:txBody>
      </p:sp>
    </p:spTree>
    <p:extLst>
      <p:ext uri="{BB962C8B-B14F-4D97-AF65-F5344CB8AC3E}">
        <p14:creationId xmlns:p14="http://schemas.microsoft.com/office/powerpoint/2010/main" val="162195731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4"/>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dirty="0">
                <a:solidFill>
                  <a:srgbClr val="3366FF"/>
                </a:solidFill>
                <a:latin typeface="Arial" charset="0"/>
                <a:ea typeface="ＭＳ Ｐゴシック" charset="-128"/>
                <a:cs typeface="ＭＳ Ｐゴシック" charset="-128"/>
              </a:rPr>
              <a:t>H</a:t>
            </a:r>
            <a:r>
              <a:rPr lang="en-US" b="0" dirty="0" smtClean="0">
                <a:solidFill>
                  <a:srgbClr val="3366FF"/>
                </a:solidFill>
                <a:latin typeface="Arial" charset="0"/>
                <a:ea typeface="ＭＳ Ｐゴシック" charset="-128"/>
                <a:cs typeface="ＭＳ Ｐゴシック" charset="-128"/>
              </a:rPr>
              <a:t>ow </a:t>
            </a:r>
            <a:r>
              <a:rPr lang="en-US" b="0" dirty="0">
                <a:solidFill>
                  <a:srgbClr val="3366FF"/>
                </a:solidFill>
                <a:latin typeface="Arial" charset="0"/>
                <a:ea typeface="ＭＳ Ｐゴシック" charset="-128"/>
                <a:cs typeface="ＭＳ Ｐゴシック" charset="-128"/>
              </a:rPr>
              <a:t>shall we respond?</a:t>
            </a:r>
          </a:p>
        </p:txBody>
      </p:sp>
      <p:sp>
        <p:nvSpPr>
          <p:cNvPr id="877573" name="Rectangle 5"/>
          <p:cNvSpPr>
            <a:spLocks noGrp="1" noChangeArrowheads="1"/>
          </p:cNvSpPr>
          <p:nvPr>
            <p:ph type="body" idx="1"/>
          </p:nvPr>
        </p:nvSpPr>
        <p:spPr bwMode="auto">
          <a:xfrm>
            <a:off x="349745" y="1524000"/>
            <a:ext cx="8794255" cy="4114800"/>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Clr>
                <a:schemeClr val="folHlink"/>
              </a:buClr>
            </a:pPr>
            <a:r>
              <a:rPr lang="en-US" sz="2800" dirty="0">
                <a:latin typeface="Times New Roman" charset="0"/>
                <a:ea typeface="ＭＳ Ｐゴシック" charset="-128"/>
                <a:cs typeface="ＭＳ Ｐゴシック" charset="-128"/>
              </a:rPr>
              <a:t>Not... “Wow, you got eight of ten correct.  You must be really smart</a:t>
            </a:r>
            <a:r>
              <a:rPr lang="en-US" sz="2800" dirty="0" smtClean="0">
                <a:latin typeface="Times New Roman" charset="0"/>
                <a:ea typeface="ＭＳ Ｐゴシック" charset="-128"/>
                <a:cs typeface="ＭＳ Ｐゴシック" charset="-128"/>
              </a:rPr>
              <a:t>.”</a:t>
            </a:r>
          </a:p>
          <a:p>
            <a:pPr marL="0" indent="0">
              <a:lnSpc>
                <a:spcPct val="90000"/>
              </a:lnSpc>
              <a:buClr>
                <a:schemeClr val="folHlink"/>
              </a:buClr>
              <a:buNone/>
            </a:pPr>
            <a:endParaRPr lang="en-US" sz="2800" dirty="0" smtClean="0">
              <a:latin typeface="Times New Roman" charset="0"/>
              <a:ea typeface="ＭＳ Ｐゴシック" charset="-128"/>
              <a:cs typeface="ＭＳ Ｐゴシック" charset="-128"/>
            </a:endParaRPr>
          </a:p>
          <a:p>
            <a:pPr>
              <a:lnSpc>
                <a:spcPct val="90000"/>
              </a:lnSpc>
              <a:buClr>
                <a:schemeClr val="folHlink"/>
              </a:buClr>
            </a:pPr>
            <a:r>
              <a:rPr lang="en-US" sz="3600" dirty="0" smtClean="0">
                <a:latin typeface="Times New Roman" charset="0"/>
                <a:ea typeface="ＭＳ Ｐゴシック" charset="-128"/>
                <a:cs typeface="ＭＳ Ｐゴシック" charset="-128"/>
              </a:rPr>
              <a:t>Instead</a:t>
            </a:r>
            <a:r>
              <a:rPr lang="en-US" sz="3600" dirty="0">
                <a:latin typeface="Times New Roman" charset="0"/>
                <a:ea typeface="ＭＳ Ｐゴシック" charset="-128"/>
                <a:cs typeface="ＭＳ Ｐゴシック" charset="-128"/>
              </a:rPr>
              <a:t>— </a:t>
            </a:r>
            <a:r>
              <a:rPr lang="en-US" sz="3600" dirty="0" smtClean="0">
                <a:latin typeface="Times New Roman" charset="0"/>
                <a:ea typeface="ＭＳ Ｐゴシック" charset="-128"/>
                <a:cs typeface="ＭＳ Ｐゴシック" charset="-128"/>
              </a:rPr>
              <a:t>“You </a:t>
            </a:r>
            <a:r>
              <a:rPr lang="en-US" sz="3600" dirty="0">
                <a:latin typeface="Times New Roman" charset="0"/>
                <a:ea typeface="ＭＳ Ｐゴシック" charset="-128"/>
                <a:cs typeface="ＭＳ Ｐゴシック" charset="-128"/>
              </a:rPr>
              <a:t>got eight right.  That’s a really good score, and you must have worked really hard.</a:t>
            </a:r>
            <a:r>
              <a:rPr lang="en-US" sz="3600" dirty="0" smtClean="0">
                <a:latin typeface="Times New Roman" charset="0"/>
                <a:ea typeface="ＭＳ Ｐゴシック" charset="-128"/>
                <a:cs typeface="ＭＳ Ｐゴシック" charset="-128"/>
              </a:rPr>
              <a:t>”</a:t>
            </a:r>
            <a:endParaRPr lang="en-US" sz="3600" dirty="0">
              <a:latin typeface="Times New Roman" charset="0"/>
              <a:ea typeface="ＭＳ Ｐゴシック" charset="-128"/>
              <a:cs typeface="ＭＳ Ｐゴシック" charset="-128"/>
            </a:endParaRPr>
          </a:p>
        </p:txBody>
      </p:sp>
      <p:sp>
        <p:nvSpPr>
          <p:cNvPr id="4" name="Rectangle 4"/>
          <p:cNvSpPr>
            <a:spLocks/>
          </p:cNvSpPr>
          <p:nvPr/>
        </p:nvSpPr>
        <p:spPr bwMode="auto">
          <a:xfrm>
            <a:off x="2532063" y="6111875"/>
            <a:ext cx="4070350" cy="198438"/>
          </a:xfrm>
          <a:prstGeom prst="rect">
            <a:avLst/>
          </a:prstGeom>
          <a:noFill/>
          <a:ln w="12700">
            <a:noFill/>
            <a:miter lim="800000"/>
            <a:headEnd/>
            <a:tailEnd/>
          </a:ln>
        </p:spPr>
        <p:txBody>
          <a:bodyPr wrap="none" lIns="0" tIns="0" rIns="0" bIns="0" anchor="ctr">
            <a:prstTxWarp prst="textNoShape">
              <a:avLst/>
            </a:prstTxWarp>
            <a:spAutoFit/>
          </a:bodyPr>
          <a:lstStyle/>
          <a:p>
            <a:pPr algn="ctr" defTabSz="642938"/>
            <a:r>
              <a:rPr lang="en-US" sz="1300" dirty="0" err="1">
                <a:latin typeface="Chalkboard" charset="0"/>
                <a:ea typeface="Chalkboard" charset="0"/>
                <a:cs typeface="Chalkboard" charset="0"/>
                <a:sym typeface="Chalkboard" charset="0"/>
              </a:rPr>
              <a:t>Dweck</a:t>
            </a:r>
            <a:r>
              <a:rPr lang="en-US" sz="1300" dirty="0">
                <a:latin typeface="Chalkboard" charset="0"/>
                <a:ea typeface="Chalkboard" charset="0"/>
                <a:cs typeface="Chalkboard" charset="0"/>
                <a:sym typeface="Chalkboard" charset="0"/>
              </a:rPr>
              <a:t>, Mindset: The New Psychology of Success,2007</a:t>
            </a:r>
          </a:p>
        </p:txBody>
      </p:sp>
    </p:spTree>
    <p:extLst>
      <p:ext uri="{BB962C8B-B14F-4D97-AF65-F5344CB8AC3E}">
        <p14:creationId xmlns:p14="http://schemas.microsoft.com/office/powerpoint/2010/main" val="11096486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77573">
                                            <p:txEl>
                                              <p:pRg st="0" end="0"/>
                                            </p:txEl>
                                          </p:spTgt>
                                        </p:tgtEl>
                                        <p:attrNameLst>
                                          <p:attrName>style.visibility</p:attrName>
                                        </p:attrNameLst>
                                      </p:cBhvr>
                                      <p:to>
                                        <p:strVal val="visible"/>
                                      </p:to>
                                    </p:set>
                                    <p:anim calcmode="lin" valueType="num">
                                      <p:cBhvr>
                                        <p:cTn id="7" dur="500" fill="hold"/>
                                        <p:tgtEl>
                                          <p:spTgt spid="87757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7757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77573">
                                            <p:txEl>
                                              <p:pRg st="2" end="2"/>
                                            </p:txEl>
                                          </p:spTgt>
                                        </p:tgtEl>
                                        <p:attrNameLst>
                                          <p:attrName>style.visibility</p:attrName>
                                        </p:attrNameLst>
                                      </p:cBhvr>
                                      <p:to>
                                        <p:strVal val="visible"/>
                                      </p:to>
                                    </p:set>
                                    <p:anim calcmode="lin" valueType="num">
                                      <p:cBhvr>
                                        <p:cTn id="13" dur="500" fill="hold"/>
                                        <p:tgtEl>
                                          <p:spTgt spid="877573">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87757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573"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Changing Your Mindset</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solidFill>
                  <a:schemeClr val="tx1"/>
                </a:solidFill>
                <a:latin typeface="+mn-lt"/>
                <a:ea typeface="+mn-ea"/>
                <a:cs typeface="+mn-cs"/>
              </a:rPr>
              <a:t>Learn </a:t>
            </a:r>
            <a:r>
              <a:rPr lang="en-US" dirty="0">
                <a:solidFill>
                  <a:schemeClr val="tx1"/>
                </a:solidFill>
                <a:latin typeface="+mn-lt"/>
                <a:ea typeface="+mn-ea"/>
                <a:cs typeface="+mn-cs"/>
              </a:rPr>
              <a:t>to hear your fixed mindset “voice.</a:t>
            </a:r>
            <a:r>
              <a:rPr lang="en-US" dirty="0" smtClean="0">
                <a:solidFill>
                  <a:schemeClr val="tx1"/>
                </a:solidFill>
                <a:latin typeface="+mn-lt"/>
                <a:ea typeface="+mn-ea"/>
                <a:cs typeface="+mn-cs"/>
              </a:rPr>
              <a:t>”</a:t>
            </a:r>
          </a:p>
          <a:p>
            <a:r>
              <a:rPr lang="en-US" dirty="0" smtClean="0">
                <a:solidFill>
                  <a:schemeClr val="tx1"/>
                </a:solidFill>
                <a:latin typeface="+mn-lt"/>
                <a:ea typeface="+mn-ea"/>
                <a:cs typeface="+mn-cs"/>
              </a:rPr>
              <a:t>Recognize </a:t>
            </a:r>
            <a:r>
              <a:rPr lang="en-US" dirty="0">
                <a:solidFill>
                  <a:schemeClr val="tx1"/>
                </a:solidFill>
                <a:latin typeface="+mn-lt"/>
                <a:ea typeface="+mn-ea"/>
                <a:cs typeface="+mn-cs"/>
              </a:rPr>
              <a:t>that you have a choice</a:t>
            </a:r>
            <a:r>
              <a:rPr lang="en-US" dirty="0" smtClean="0">
                <a:solidFill>
                  <a:schemeClr val="tx1"/>
                </a:solidFill>
                <a:latin typeface="+mn-lt"/>
                <a:ea typeface="+mn-ea"/>
                <a:cs typeface="+mn-cs"/>
              </a:rPr>
              <a:t>.</a:t>
            </a:r>
          </a:p>
          <a:p>
            <a:r>
              <a:rPr lang="en-US" dirty="0" smtClean="0">
                <a:solidFill>
                  <a:schemeClr val="tx1"/>
                </a:solidFill>
                <a:latin typeface="+mn-lt"/>
                <a:ea typeface="+mn-ea"/>
                <a:cs typeface="+mn-cs"/>
              </a:rPr>
              <a:t>Talk </a:t>
            </a:r>
            <a:r>
              <a:rPr lang="en-US" dirty="0">
                <a:solidFill>
                  <a:schemeClr val="tx1"/>
                </a:solidFill>
                <a:latin typeface="+mn-lt"/>
                <a:ea typeface="+mn-ea"/>
                <a:cs typeface="+mn-cs"/>
              </a:rPr>
              <a:t>back to it with a growth mindset voice</a:t>
            </a:r>
            <a:r>
              <a:rPr lang="en-US" dirty="0" smtClean="0">
                <a:solidFill>
                  <a:schemeClr val="tx1"/>
                </a:solidFill>
                <a:latin typeface="+mn-lt"/>
                <a:ea typeface="+mn-ea"/>
                <a:cs typeface="+mn-cs"/>
              </a:rPr>
              <a:t>.</a:t>
            </a:r>
          </a:p>
          <a:p>
            <a:r>
              <a:rPr lang="en-US" dirty="0" smtClean="0">
                <a:solidFill>
                  <a:schemeClr val="tx1"/>
                </a:solidFill>
                <a:latin typeface="+mn-lt"/>
                <a:ea typeface="+mn-ea"/>
                <a:cs typeface="+mn-cs"/>
              </a:rPr>
              <a:t>Take </a:t>
            </a:r>
            <a:r>
              <a:rPr lang="en-US" dirty="0">
                <a:solidFill>
                  <a:schemeClr val="tx1"/>
                </a:solidFill>
                <a:latin typeface="+mn-lt"/>
                <a:ea typeface="+mn-ea"/>
                <a:cs typeface="+mn-cs"/>
              </a:rPr>
              <a:t>the growth mindset action.</a:t>
            </a:r>
            <a:endParaRPr lang="en-US" dirty="0"/>
          </a:p>
        </p:txBody>
      </p:sp>
    </p:spTree>
    <p:extLst>
      <p:ext uri="{BB962C8B-B14F-4D97-AF65-F5344CB8AC3E}">
        <p14:creationId xmlns:p14="http://schemas.microsoft.com/office/powerpoint/2010/main" val="143656879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Activity: What </a:t>
            </a:r>
            <a:r>
              <a:rPr lang="en-US" dirty="0" smtClean="0">
                <a:solidFill>
                  <a:srgbClr val="3366FF"/>
                </a:solidFill>
              </a:rPr>
              <a:t>if…?</a:t>
            </a:r>
            <a:endParaRPr lang="en-US" dirty="0">
              <a:solidFill>
                <a:srgbClr val="3366FF"/>
              </a:solidFill>
            </a:endParaRPr>
          </a:p>
        </p:txBody>
      </p:sp>
      <p:sp>
        <p:nvSpPr>
          <p:cNvPr id="3" name="Content Placeholder 2"/>
          <p:cNvSpPr>
            <a:spLocks noGrp="1"/>
          </p:cNvSpPr>
          <p:nvPr>
            <p:ph idx="1"/>
          </p:nvPr>
        </p:nvSpPr>
        <p:spPr>
          <a:xfrm>
            <a:off x="457200" y="1295400"/>
            <a:ext cx="8229600" cy="4830763"/>
          </a:xfrm>
        </p:spPr>
        <p:txBody>
          <a:bodyPr/>
          <a:lstStyle/>
          <a:p>
            <a:r>
              <a:rPr lang="en-US" dirty="0" smtClean="0"/>
              <a:t>Fixed mindset teacher with fixed mindset student?</a:t>
            </a:r>
          </a:p>
          <a:p>
            <a:r>
              <a:rPr lang="en-US" dirty="0" smtClean="0"/>
              <a:t>Fixed mindset teacher with growth mindset student?</a:t>
            </a:r>
          </a:p>
          <a:p>
            <a:r>
              <a:rPr lang="en-US" dirty="0" smtClean="0"/>
              <a:t>Growth mindset teacher with growth mindset student?</a:t>
            </a:r>
          </a:p>
          <a:p>
            <a:r>
              <a:rPr lang="en-US" dirty="0" smtClean="0"/>
              <a:t>Growth mindset teacher with fixed </a:t>
            </a:r>
            <a:r>
              <a:rPr lang="en-US" dirty="0" err="1" smtClean="0"/>
              <a:t>minset</a:t>
            </a:r>
            <a:r>
              <a:rPr lang="en-US" dirty="0" smtClean="0"/>
              <a:t> student?</a:t>
            </a:r>
            <a:endParaRPr lang="en-US" dirty="0"/>
          </a:p>
        </p:txBody>
      </p:sp>
    </p:spTree>
    <p:extLst>
      <p:ext uri="{BB962C8B-B14F-4D97-AF65-F5344CB8AC3E}">
        <p14:creationId xmlns:p14="http://schemas.microsoft.com/office/powerpoint/2010/main" val="3416906755"/>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Questions for Reflection</a:t>
            </a:r>
            <a:endParaRPr lang="en-US" dirty="0">
              <a:solidFill>
                <a:srgbClr val="3366FF"/>
              </a:solidFill>
            </a:endParaRPr>
          </a:p>
        </p:txBody>
      </p:sp>
      <p:sp>
        <p:nvSpPr>
          <p:cNvPr id="3" name="Content Placeholder 2"/>
          <p:cNvSpPr>
            <a:spLocks noGrp="1"/>
          </p:cNvSpPr>
          <p:nvPr>
            <p:ph idx="1"/>
          </p:nvPr>
        </p:nvSpPr>
        <p:spPr>
          <a:xfrm>
            <a:off x="457200" y="1417638"/>
            <a:ext cx="8229600" cy="4708525"/>
          </a:xfrm>
        </p:spPr>
        <p:txBody>
          <a:bodyPr/>
          <a:lstStyle/>
          <a:p>
            <a:r>
              <a:rPr lang="en-US" dirty="0" smtClean="0"/>
              <a:t>How comfortable are you with classes that group students by perceived ability?</a:t>
            </a:r>
          </a:p>
          <a:p>
            <a:r>
              <a:rPr lang="en-US" dirty="0" smtClean="0"/>
              <a:t>In what ways do you demonstrate to your students that they are in charge of their academic success—that their effort is the key to their success?</a:t>
            </a:r>
          </a:p>
          <a:p>
            <a:r>
              <a:rPr lang="en-US" dirty="0" smtClean="0"/>
              <a:t>In what ways do you show students that discoveries and insights almost inevitably stem from failures rather than from success?</a:t>
            </a:r>
            <a:endParaRPr lang="en-US" dirty="0"/>
          </a:p>
        </p:txBody>
      </p:sp>
    </p:spTree>
    <p:extLst>
      <p:ext uri="{BB962C8B-B14F-4D97-AF65-F5344CB8AC3E}">
        <p14:creationId xmlns:p14="http://schemas.microsoft.com/office/powerpoint/2010/main" val="360862115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In a Nutshell…</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Teachers must be consistently mindful of three things:</a:t>
            </a:r>
          </a:p>
          <a:p>
            <a:pPr lvl="1"/>
            <a:r>
              <a:rPr lang="en-US" dirty="0" smtClean="0"/>
              <a:t>How their content is structured for meaning and authenticity</a:t>
            </a:r>
          </a:p>
          <a:p>
            <a:pPr lvl="1"/>
            <a:r>
              <a:rPr lang="en-US" dirty="0" smtClean="0"/>
              <a:t>Who their students are as individuals</a:t>
            </a:r>
          </a:p>
          <a:p>
            <a:pPr lvl="1"/>
            <a:r>
              <a:rPr lang="en-US" dirty="0" smtClean="0"/>
              <a:t>Which elements in their classrooms give them degrees of freedom in connecting content and learners</a:t>
            </a:r>
            <a:endParaRPr lang="en-US" dirty="0"/>
          </a:p>
        </p:txBody>
      </p:sp>
    </p:spTree>
    <p:extLst>
      <p:ext uri="{BB962C8B-B14F-4D97-AF65-F5344CB8AC3E}">
        <p14:creationId xmlns:p14="http://schemas.microsoft.com/office/powerpoint/2010/main" val="373121896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Next Steps:</a:t>
            </a:r>
            <a:endParaRPr lang="en-US" dirty="0">
              <a:solidFill>
                <a:srgbClr val="3366FF"/>
              </a:solidFill>
            </a:endParaRPr>
          </a:p>
        </p:txBody>
      </p:sp>
      <p:sp>
        <p:nvSpPr>
          <p:cNvPr id="3" name="Content Placeholder 2"/>
          <p:cNvSpPr>
            <a:spLocks noGrp="1"/>
          </p:cNvSpPr>
          <p:nvPr>
            <p:ph idx="1"/>
          </p:nvPr>
        </p:nvSpPr>
        <p:spPr>
          <a:xfrm>
            <a:off x="457200" y="1219200"/>
            <a:ext cx="8229600" cy="4906963"/>
          </a:xfrm>
        </p:spPr>
        <p:txBody>
          <a:bodyPr/>
          <a:lstStyle/>
          <a:p>
            <a:r>
              <a:rPr lang="en-US" dirty="0" smtClean="0"/>
              <a:t>Study your students. See the classroom from their perspectives.</a:t>
            </a:r>
          </a:p>
          <a:p>
            <a:r>
              <a:rPr lang="en-US" dirty="0" smtClean="0"/>
              <a:t>Take notes as they work. Learn something new about </a:t>
            </a:r>
            <a:r>
              <a:rPr lang="en-US" dirty="0" smtClean="0"/>
              <a:t>several students </a:t>
            </a:r>
            <a:r>
              <a:rPr lang="en-US" dirty="0" smtClean="0"/>
              <a:t>each day. Connect with them. Ask for their input. Follow their lead.</a:t>
            </a:r>
          </a:p>
          <a:p>
            <a:r>
              <a:rPr lang="en-US" dirty="0" smtClean="0"/>
              <a:t>Set a specific goal for your self in becoming a more academically responsive teacher.</a:t>
            </a:r>
            <a:endParaRPr lang="en-US" dirty="0"/>
          </a:p>
        </p:txBody>
      </p:sp>
    </p:spTree>
    <p:extLst>
      <p:ext uri="{BB962C8B-B14F-4D97-AF65-F5344CB8AC3E}">
        <p14:creationId xmlns:p14="http://schemas.microsoft.com/office/powerpoint/2010/main" val="57117597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66FF"/>
                </a:solidFill>
              </a:rPr>
              <a:t>Next Steps:</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Differentiate just one element in your classroom. </a:t>
            </a:r>
          </a:p>
          <a:p>
            <a:r>
              <a:rPr lang="en-US" dirty="0" smtClean="0"/>
              <a:t>Work with colleagues.</a:t>
            </a:r>
            <a:endParaRPr lang="en-US" dirty="0"/>
          </a:p>
        </p:txBody>
      </p:sp>
    </p:spTree>
    <p:extLst>
      <p:ext uri="{BB962C8B-B14F-4D97-AF65-F5344CB8AC3E}">
        <p14:creationId xmlns:p14="http://schemas.microsoft.com/office/powerpoint/2010/main" val="241134468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Write Down YOUR Next Step:</a:t>
            </a:r>
            <a:endParaRPr lang="en-US" dirty="0">
              <a:solidFill>
                <a:srgbClr val="3366FF"/>
              </a:solidFill>
            </a:endParaRP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174083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endParaRPr lang="en-US" sz="4400">
              <a:solidFill>
                <a:schemeClr val="tx2"/>
              </a:solidFill>
              <a:cs typeface="+mn-cs"/>
            </a:endParaRPr>
          </a:p>
        </p:txBody>
      </p:sp>
      <p:sp>
        <p:nvSpPr>
          <p:cNvPr id="32771" name="Text Box 3"/>
          <p:cNvSpPr txBox="1">
            <a:spLocks noChangeArrowheads="1"/>
          </p:cNvSpPr>
          <p:nvPr/>
        </p:nvSpPr>
        <p:spPr bwMode="auto">
          <a:xfrm>
            <a:off x="212725" y="63658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a:cs typeface="+mn-cs"/>
            </a:endParaRPr>
          </a:p>
        </p:txBody>
      </p:sp>
      <p:sp>
        <p:nvSpPr>
          <p:cNvPr id="32772" name="Text Box 4"/>
          <p:cNvSpPr txBox="1">
            <a:spLocks noChangeArrowheads="1"/>
          </p:cNvSpPr>
          <p:nvPr/>
        </p:nvSpPr>
        <p:spPr bwMode="auto">
          <a:xfrm>
            <a:off x="136525" y="6361113"/>
            <a:ext cx="1841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1200">
              <a:cs typeface="+mn-cs"/>
            </a:endParaRPr>
          </a:p>
        </p:txBody>
      </p:sp>
      <p:sp>
        <p:nvSpPr>
          <p:cNvPr id="32773" name="Rectangle 5"/>
          <p:cNvSpPr>
            <a:spLocks noGrp="1" noChangeArrowheads="1"/>
          </p:cNvSpPr>
          <p:nvPr>
            <p:ph type="title"/>
          </p:nvPr>
        </p:nvSpPr>
        <p:spPr/>
        <p:txBody>
          <a:bodyPr>
            <a:normAutofit fontScale="90000"/>
          </a:bodyPr>
          <a:lstStyle/>
          <a:p>
            <a:pPr algn="ctr" eaLnBrk="1" hangingPunct="1">
              <a:defRPr/>
            </a:pPr>
            <a:r>
              <a:rPr lang="en-US" dirty="0" smtClean="0">
                <a:solidFill>
                  <a:srgbClr val="3366FF"/>
                </a:solidFill>
                <a:cs typeface="+mj-cs"/>
              </a:rPr>
              <a:t>Comparing Traditional and Differentiated Classrooms</a:t>
            </a:r>
          </a:p>
        </p:txBody>
      </p:sp>
      <p:sp>
        <p:nvSpPr>
          <p:cNvPr id="32774" name="Rectangle 6"/>
          <p:cNvSpPr>
            <a:spLocks noGrp="1" noChangeArrowheads="1"/>
          </p:cNvSpPr>
          <p:nvPr>
            <p:ph type="body" idx="1"/>
          </p:nvPr>
        </p:nvSpPr>
        <p:spPr/>
        <p:txBody>
          <a:bodyPr/>
          <a:lstStyle/>
          <a:p>
            <a:pPr eaLnBrk="1" hangingPunct="1">
              <a:defRPr/>
            </a:pPr>
            <a:endParaRPr lang="en-US" dirty="0" smtClean="0">
              <a:cs typeface="+mn-cs"/>
            </a:endParaRPr>
          </a:p>
          <a:p>
            <a:pPr eaLnBrk="1" hangingPunct="1">
              <a:defRPr/>
            </a:pPr>
            <a:r>
              <a:rPr lang="en-US" dirty="0" smtClean="0">
                <a:cs typeface="+mn-cs"/>
              </a:rPr>
              <a:t>Instructional format</a:t>
            </a:r>
          </a:p>
          <a:p>
            <a:pPr eaLnBrk="1" hangingPunct="1">
              <a:buFontTx/>
              <a:buNone/>
              <a:defRPr/>
            </a:pPr>
            <a:endParaRPr lang="en-US" dirty="0" smtClean="0">
              <a:cs typeface="+mn-cs"/>
            </a:endParaRPr>
          </a:p>
          <a:p>
            <a:pPr eaLnBrk="1" hangingPunct="1">
              <a:defRPr/>
            </a:pPr>
            <a:r>
              <a:rPr lang="en-US" dirty="0" smtClean="0">
                <a:cs typeface="+mn-cs"/>
              </a:rPr>
              <a:t>Assignment options</a:t>
            </a:r>
          </a:p>
          <a:p>
            <a:pPr eaLnBrk="1" hangingPunct="1">
              <a:buFontTx/>
              <a:buNone/>
              <a:defRPr/>
            </a:pPr>
            <a:endParaRPr lang="en-US" dirty="0" smtClean="0">
              <a:cs typeface="+mn-cs"/>
            </a:endParaRPr>
          </a:p>
          <a:p>
            <a:pPr eaLnBrk="1" hangingPunct="1">
              <a:defRPr/>
            </a:pPr>
            <a:r>
              <a:rPr lang="en-US" dirty="0" smtClean="0">
                <a:cs typeface="+mn-cs"/>
              </a:rPr>
              <a:t>Factors guiding instruction</a:t>
            </a:r>
          </a:p>
        </p:txBody>
      </p:sp>
    </p:spTree>
    <p:extLst>
      <p:ext uri="{BB962C8B-B14F-4D97-AF65-F5344CB8AC3E}">
        <p14:creationId xmlns:p14="http://schemas.microsoft.com/office/powerpoint/2010/main" val="2577554427"/>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4">
                                            <p:txEl>
                                              <p:pRg st="1" end="1"/>
                                            </p:txEl>
                                          </p:spTgt>
                                        </p:tgtEl>
                                        <p:attrNameLst>
                                          <p:attrName>style.visibility</p:attrName>
                                        </p:attrNameLst>
                                      </p:cBhvr>
                                      <p:to>
                                        <p:strVal val="visible"/>
                                      </p:to>
                                    </p:set>
                                    <p:anim calcmode="lin" valueType="num">
                                      <p:cBhvr additive="base">
                                        <p:cTn id="7" dur="500" fill="hold"/>
                                        <p:tgtEl>
                                          <p:spTgt spid="3277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7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4">
                                            <p:txEl>
                                              <p:pRg st="3" end="3"/>
                                            </p:txEl>
                                          </p:spTgt>
                                        </p:tgtEl>
                                        <p:attrNameLst>
                                          <p:attrName>style.visibility</p:attrName>
                                        </p:attrNameLst>
                                      </p:cBhvr>
                                      <p:to>
                                        <p:strVal val="visible"/>
                                      </p:to>
                                    </p:set>
                                    <p:anim calcmode="lin" valueType="num">
                                      <p:cBhvr additive="base">
                                        <p:cTn id="13" dur="500" fill="hold"/>
                                        <p:tgtEl>
                                          <p:spTgt spid="3277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77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4">
                                            <p:txEl>
                                              <p:pRg st="5" end="5"/>
                                            </p:txEl>
                                          </p:spTgt>
                                        </p:tgtEl>
                                        <p:attrNameLst>
                                          <p:attrName>style.visibility</p:attrName>
                                        </p:attrNameLst>
                                      </p:cBhvr>
                                      <p:to>
                                        <p:strVal val="visible"/>
                                      </p:to>
                                    </p:set>
                                    <p:anim calcmode="lin" valueType="num">
                                      <p:cBhvr additive="base">
                                        <p:cTn id="19" dur="500" fill="hold"/>
                                        <p:tgtEl>
                                          <p:spTgt spid="3277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7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Thank you!</a:t>
            </a:r>
            <a:endParaRPr lang="en-US" dirty="0">
              <a:solidFill>
                <a:srgbClr val="3366FF"/>
              </a:solidFill>
            </a:endParaRPr>
          </a:p>
        </p:txBody>
      </p:sp>
      <p:sp>
        <p:nvSpPr>
          <p:cNvPr id="3" name="Content Placeholder 2"/>
          <p:cNvSpPr>
            <a:spLocks noGrp="1"/>
          </p:cNvSpPr>
          <p:nvPr>
            <p:ph idx="1"/>
          </p:nvPr>
        </p:nvSpPr>
        <p:spPr/>
        <p:txBody>
          <a:bodyPr/>
          <a:lstStyle/>
          <a:p>
            <a:r>
              <a:rPr lang="en-US" dirty="0" smtClean="0"/>
              <a:t>Evaluations</a:t>
            </a:r>
          </a:p>
          <a:p>
            <a:pPr marL="0" indent="0">
              <a:buNone/>
            </a:pPr>
            <a:endParaRPr lang="en-US" dirty="0" smtClean="0"/>
          </a:p>
          <a:p>
            <a:pPr marL="0" indent="0">
              <a:buNone/>
            </a:pPr>
            <a:endParaRPr lang="en-US" dirty="0"/>
          </a:p>
          <a:p>
            <a:pPr marL="0" indent="0">
              <a:buNone/>
            </a:pPr>
            <a:endParaRPr lang="en-US" dirty="0" smtClean="0"/>
          </a:p>
          <a:p>
            <a:r>
              <a:rPr lang="en-US" dirty="0" smtClean="0"/>
              <a:t>Email:  </a:t>
            </a:r>
            <a:r>
              <a:rPr lang="en-US" dirty="0" smtClean="0">
                <a:hlinkClick r:id="rId2"/>
              </a:rPr>
              <a:t>tinaboogren@live.com</a:t>
            </a:r>
            <a:endParaRPr lang="en-US" dirty="0" smtClean="0"/>
          </a:p>
          <a:p>
            <a:r>
              <a:rPr lang="en-US" dirty="0" smtClean="0"/>
              <a:t>Twitter:  </a:t>
            </a:r>
            <a:r>
              <a:rPr lang="en-US" dirty="0" err="1" smtClean="0"/>
              <a:t>THBoogren</a:t>
            </a:r>
            <a:endParaRPr lang="en-US" dirty="0"/>
          </a:p>
        </p:txBody>
      </p:sp>
    </p:spTree>
    <p:extLst>
      <p:ext uri="{BB962C8B-B14F-4D97-AF65-F5344CB8AC3E}">
        <p14:creationId xmlns:p14="http://schemas.microsoft.com/office/powerpoint/2010/main" val="2314781870"/>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i="1" dirty="0" smtClean="0"/>
              <a:t>“The fact that all students in a particular classroom share a similar date of birth is no indication that they all learn at the same rate, in the same way, and with the same support systems.”</a:t>
            </a:r>
          </a:p>
          <a:p>
            <a:pPr marL="0" indent="0" algn="r">
              <a:buNone/>
            </a:pPr>
            <a:endParaRPr lang="en-US" sz="2000" dirty="0" smtClean="0"/>
          </a:p>
          <a:p>
            <a:pPr marL="0" indent="0" algn="r">
              <a:buNone/>
            </a:pPr>
            <a:endParaRPr lang="en-US" sz="2000" dirty="0"/>
          </a:p>
          <a:p>
            <a:pPr marL="0" indent="0" algn="r">
              <a:buNone/>
            </a:pPr>
            <a:endParaRPr lang="en-US" sz="2000" dirty="0" smtClean="0"/>
          </a:p>
          <a:p>
            <a:pPr marL="0" indent="0" algn="r">
              <a:buNone/>
            </a:pPr>
            <a:r>
              <a:rPr lang="en-US" sz="2000" dirty="0" smtClean="0"/>
              <a:t>Sousa &amp; Tomlinson (2011)</a:t>
            </a:r>
            <a:endParaRPr lang="en-US" sz="2000" dirty="0"/>
          </a:p>
        </p:txBody>
      </p:sp>
    </p:spTree>
    <p:extLst>
      <p:ext uri="{BB962C8B-B14F-4D97-AF65-F5344CB8AC3E}">
        <p14:creationId xmlns:p14="http://schemas.microsoft.com/office/powerpoint/2010/main" val="1965962378"/>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xmlns:p14="http://schemas.microsoft.com/office/powerpoint/2010/main" spd="slow" advClick="0" advTm="7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TotalTime>
  <Words>3785</Words>
  <Application>Microsoft Macintosh PowerPoint</Application>
  <PresentationFormat>On-screen Show (4:3)</PresentationFormat>
  <Paragraphs>500</Paragraphs>
  <Slides>80</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2" baseType="lpstr">
      <vt:lpstr>Office Theme</vt:lpstr>
      <vt:lpstr>Microsoft Word 97 - 2004 Document</vt:lpstr>
      <vt:lpstr> Welcome!</vt:lpstr>
      <vt:lpstr>Wenatchee Criterion #3</vt:lpstr>
      <vt:lpstr>PowerPoint Presentation</vt:lpstr>
      <vt:lpstr>PowerPoint Presentation</vt:lpstr>
      <vt:lpstr>Dr. Marzano’s Four Questions</vt:lpstr>
      <vt:lpstr>Table Family Brain Warm-Up</vt:lpstr>
      <vt:lpstr>Comparing Traditional and Differentiated Classrooms</vt:lpstr>
      <vt:lpstr>Comparing Traditional and Differentiated Classrooms</vt:lpstr>
      <vt:lpstr>PowerPoint Presentation</vt:lpstr>
      <vt:lpstr>Why Differentiate?</vt:lpstr>
      <vt:lpstr>What is Differentiation?</vt:lpstr>
      <vt:lpstr>PowerPoint Presentation</vt:lpstr>
      <vt:lpstr>Quality Curriculum is:</vt:lpstr>
      <vt:lpstr>Curriculum Races Are Not Brain-Friendly</vt:lpstr>
      <vt:lpstr>New Learning</vt:lpstr>
      <vt:lpstr>When Working Memory is at Capacity</vt:lpstr>
      <vt:lpstr>Long-Term Storage</vt:lpstr>
      <vt:lpstr>Sense and Meaning</vt:lpstr>
      <vt:lpstr>Sense and Meaning </vt:lpstr>
      <vt:lpstr>Essential Learnings:  Different Pathways to Common Goals</vt:lpstr>
      <vt:lpstr>Differentiation Strategies </vt:lpstr>
      <vt:lpstr>Student Readiness</vt:lpstr>
      <vt:lpstr>Zone of Proximal Development</vt:lpstr>
      <vt:lpstr>Readiness-Based Assessments</vt:lpstr>
      <vt:lpstr>PowerPoint Presentation</vt:lpstr>
      <vt:lpstr>PowerPoint Presentation</vt:lpstr>
      <vt:lpstr>PowerPoint Presentation</vt:lpstr>
      <vt:lpstr>PowerPoint Presentation</vt:lpstr>
      <vt:lpstr>Differentiating Content, Process, and Product Based on Student Readiness</vt:lpstr>
      <vt:lpstr>Student-Readiness</vt:lpstr>
      <vt:lpstr>Student-Readiness</vt:lpstr>
      <vt:lpstr>Student Interest</vt:lpstr>
      <vt:lpstr>Discussion Questions</vt:lpstr>
      <vt:lpstr>Understanding Students’ Interests</vt:lpstr>
      <vt:lpstr>Differentiating Content, Process, and Product Based on Student Interest</vt:lpstr>
      <vt:lpstr>Student Learning Profiles</vt:lpstr>
      <vt:lpstr>Learning Styles</vt:lpstr>
      <vt:lpstr>Intelligence Preferences</vt:lpstr>
      <vt:lpstr>Proposed Intelligences</vt:lpstr>
      <vt:lpstr>Culture</vt:lpstr>
      <vt:lpstr>Gender</vt:lpstr>
      <vt:lpstr>PowerPoint Presentation</vt:lpstr>
      <vt:lpstr>PowerPoint Presentation</vt:lpstr>
      <vt:lpstr>PowerPoint Presentation</vt:lpstr>
      <vt:lpstr>What to Do?</vt:lpstr>
      <vt:lpstr>PowerPoint Presentation</vt:lpstr>
      <vt:lpstr>Learning Styles</vt:lpstr>
      <vt:lpstr>Learning Style Quiz</vt:lpstr>
      <vt:lpstr>The VARK Questionnaire</vt:lpstr>
      <vt:lpstr>Thinking Caps </vt:lpstr>
      <vt:lpstr>Thinking Caps Discussion</vt:lpstr>
      <vt:lpstr>Differentiating Content, Process, and Product Based on Learning Profile</vt:lpstr>
      <vt:lpstr>Students’ Affect </vt:lpstr>
      <vt:lpstr>PowerPoint Presentation</vt:lpstr>
      <vt:lpstr>PowerPoint Presentation</vt:lpstr>
      <vt:lpstr>Mindsets</vt:lpstr>
      <vt:lpstr>The Effective Teacher’s Mindset</vt:lpstr>
      <vt:lpstr>The Effective Teacher’s Mindset</vt:lpstr>
      <vt:lpstr>Fixed and Growth Mindsets</vt:lpstr>
      <vt:lpstr>Self-Theory Survey</vt:lpstr>
      <vt:lpstr>PowerPoint Presentation</vt:lpstr>
      <vt:lpstr>PowerPoint Presentation</vt:lpstr>
      <vt:lpstr>Results</vt:lpstr>
      <vt:lpstr>Dweck, Mindset: The New Psychology of Success, 2007  </vt:lpstr>
      <vt:lpstr>Mindsets</vt:lpstr>
      <vt:lpstr>What Mindsets Do</vt:lpstr>
      <vt:lpstr>What Mindsets Do</vt:lpstr>
      <vt:lpstr>What Mindsets Do</vt:lpstr>
      <vt:lpstr>PowerPoint Presentation</vt:lpstr>
      <vt:lpstr>Bottom Line:</vt:lpstr>
      <vt:lpstr>The view you adopt for yourself profoundly affects the way you lead your life.    </vt:lpstr>
      <vt:lpstr>How shall we respond?</vt:lpstr>
      <vt:lpstr>Changing Your Mindset</vt:lpstr>
      <vt:lpstr>Activity: What if…?</vt:lpstr>
      <vt:lpstr>Questions for Reflection</vt:lpstr>
      <vt:lpstr>In a Nutshell…</vt:lpstr>
      <vt:lpstr>Next Steps:</vt:lpstr>
      <vt:lpstr>Next Steps:</vt:lpstr>
      <vt:lpstr>Write Down YOUR Next Step:</vt:lpstr>
      <vt:lpstr>Thank you!</vt:lpstr>
    </vt:vector>
  </TitlesOfParts>
  <Company>Tina H. Boogren,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dc:title>
  <dc:creator>Tina Boogren</dc:creator>
  <cp:lastModifiedBy>Tina Boogren</cp:lastModifiedBy>
  <cp:revision>4</cp:revision>
  <cp:lastPrinted>2011-11-21T20:06:26Z</cp:lastPrinted>
  <dcterms:created xsi:type="dcterms:W3CDTF">2011-11-21T19:20:21Z</dcterms:created>
  <dcterms:modified xsi:type="dcterms:W3CDTF">2011-11-21T20:06:38Z</dcterms:modified>
</cp:coreProperties>
</file>